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13"/>
  </p:notesMasterIdLst>
  <p:handoutMasterIdLst>
    <p:handoutMasterId r:id="rId14"/>
  </p:handoutMasterIdLst>
  <p:sldIdLst>
    <p:sldId id="260" r:id="rId4"/>
    <p:sldId id="5735" r:id="rId5"/>
    <p:sldId id="5734" r:id="rId6"/>
    <p:sldId id="5736" r:id="rId7"/>
    <p:sldId id="5708" r:id="rId8"/>
    <p:sldId id="261" r:id="rId9"/>
    <p:sldId id="5739" r:id="rId10"/>
    <p:sldId id="5738" r:id="rId11"/>
    <p:sldId id="573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1" d="100"/>
          <a:sy n="81"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9ACE535-CB0B-4B33-76B2-0CCBCAD84E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8C94ECED-FBF0-9CAE-0BA7-221118D85C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04ACCB-5B0D-4105-8FB2-E58F58ECFA19}" type="datetimeFigureOut">
              <a:rPr lang="en-GB" smtClean="0"/>
              <a:t>31/05/2024</a:t>
            </a:fld>
            <a:endParaRPr lang="en-GB"/>
          </a:p>
        </p:txBody>
      </p:sp>
      <p:sp>
        <p:nvSpPr>
          <p:cNvPr id="4" name="Espace réservé du pied de page 3">
            <a:extLst>
              <a:ext uri="{FF2B5EF4-FFF2-40B4-BE49-F238E27FC236}">
                <a16:creationId xmlns:a16="http://schemas.microsoft.com/office/drawing/2014/main" id="{70060C72-164E-C458-ECEC-1A899BFD17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6208EC3B-5852-E926-AC41-C4480F3679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F1C7E-2D63-435A-AC74-195C5D457299}" type="slidenum">
              <a:rPr lang="en-GB" smtClean="0"/>
              <a:t>‹N°›</a:t>
            </a:fld>
            <a:endParaRPr lang="en-GB"/>
          </a:p>
        </p:txBody>
      </p:sp>
    </p:spTree>
    <p:extLst>
      <p:ext uri="{BB962C8B-B14F-4D97-AF65-F5344CB8AC3E}">
        <p14:creationId xmlns:p14="http://schemas.microsoft.com/office/powerpoint/2010/main" val="2476235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CF509-F319-4A80-9791-223E0394C613}" type="datetimeFigureOut">
              <a:rPr lang="en-GB" smtClean="0"/>
              <a:t>31/05/2024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7DAF8-95A5-439B-A3F4-6A9215287698}" type="slidenum">
              <a:rPr lang="en-GB" smtClean="0"/>
              <a:t>‹N°›</a:t>
            </a:fld>
            <a:endParaRPr lang="en-GB"/>
          </a:p>
        </p:txBody>
      </p:sp>
    </p:spTree>
    <p:extLst>
      <p:ext uri="{BB962C8B-B14F-4D97-AF65-F5344CB8AC3E}">
        <p14:creationId xmlns:p14="http://schemas.microsoft.com/office/powerpoint/2010/main" val="321885391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1</a:t>
            </a:fld>
            <a:endParaRPr lang="en-GB"/>
          </a:p>
        </p:txBody>
      </p:sp>
    </p:spTree>
    <p:extLst>
      <p:ext uri="{BB962C8B-B14F-4D97-AF65-F5344CB8AC3E}">
        <p14:creationId xmlns:p14="http://schemas.microsoft.com/office/powerpoint/2010/main" val="3400170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2</a:t>
            </a:fld>
            <a:endParaRPr lang="en-GB"/>
          </a:p>
        </p:txBody>
      </p:sp>
    </p:spTree>
    <p:extLst>
      <p:ext uri="{BB962C8B-B14F-4D97-AF65-F5344CB8AC3E}">
        <p14:creationId xmlns:p14="http://schemas.microsoft.com/office/powerpoint/2010/main" val="379076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3</a:t>
            </a:fld>
            <a:endParaRPr lang="en-GB"/>
          </a:p>
        </p:txBody>
      </p:sp>
    </p:spTree>
    <p:extLst>
      <p:ext uri="{BB962C8B-B14F-4D97-AF65-F5344CB8AC3E}">
        <p14:creationId xmlns:p14="http://schemas.microsoft.com/office/powerpoint/2010/main" val="271650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4</a:t>
            </a:fld>
            <a:endParaRPr lang="en-GB"/>
          </a:p>
        </p:txBody>
      </p:sp>
    </p:spTree>
    <p:extLst>
      <p:ext uri="{BB962C8B-B14F-4D97-AF65-F5344CB8AC3E}">
        <p14:creationId xmlns:p14="http://schemas.microsoft.com/office/powerpoint/2010/main" val="2104619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5</a:t>
            </a:fld>
            <a:endParaRPr lang="en-GB"/>
          </a:p>
        </p:txBody>
      </p:sp>
    </p:spTree>
    <p:extLst>
      <p:ext uri="{BB962C8B-B14F-4D97-AF65-F5344CB8AC3E}">
        <p14:creationId xmlns:p14="http://schemas.microsoft.com/office/powerpoint/2010/main" val="100684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6</a:t>
            </a:fld>
            <a:endParaRPr lang="en-GB"/>
          </a:p>
        </p:txBody>
      </p:sp>
    </p:spTree>
    <p:extLst>
      <p:ext uri="{BB962C8B-B14F-4D97-AF65-F5344CB8AC3E}">
        <p14:creationId xmlns:p14="http://schemas.microsoft.com/office/powerpoint/2010/main" val="2736365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7</a:t>
            </a:fld>
            <a:endParaRPr lang="en-GB"/>
          </a:p>
        </p:txBody>
      </p:sp>
    </p:spTree>
    <p:extLst>
      <p:ext uri="{BB962C8B-B14F-4D97-AF65-F5344CB8AC3E}">
        <p14:creationId xmlns:p14="http://schemas.microsoft.com/office/powerpoint/2010/main" val="214995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8</a:t>
            </a:fld>
            <a:endParaRPr lang="en-GB"/>
          </a:p>
        </p:txBody>
      </p:sp>
    </p:spTree>
    <p:extLst>
      <p:ext uri="{BB962C8B-B14F-4D97-AF65-F5344CB8AC3E}">
        <p14:creationId xmlns:p14="http://schemas.microsoft.com/office/powerpoint/2010/main" val="283723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1A57DAF8-95A5-439B-A3F4-6A9215287698}" type="slidenum">
              <a:rPr lang="en-GB" smtClean="0"/>
              <a:t>9</a:t>
            </a:fld>
            <a:endParaRPr lang="en-GB"/>
          </a:p>
        </p:txBody>
      </p:sp>
    </p:spTree>
    <p:extLst>
      <p:ext uri="{BB962C8B-B14F-4D97-AF65-F5344CB8AC3E}">
        <p14:creationId xmlns:p14="http://schemas.microsoft.com/office/powerpoint/2010/main" val="22923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4F4224-0274-2E85-C1D5-B70DB4A5391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a:extLst>
              <a:ext uri="{FF2B5EF4-FFF2-40B4-BE49-F238E27FC236}">
                <a16:creationId xmlns:a16="http://schemas.microsoft.com/office/drawing/2014/main" id="{370124E4-ED9D-B431-B359-86FEFFE5B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D8492168-BCD1-F36B-1B96-D3C3947A4BD6}"/>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5" name="Espace réservé du pied de page 4">
            <a:extLst>
              <a:ext uri="{FF2B5EF4-FFF2-40B4-BE49-F238E27FC236}">
                <a16:creationId xmlns:a16="http://schemas.microsoft.com/office/drawing/2014/main" id="{B9253D5D-4DD6-DE33-91F3-AF2A57311E6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D8C9C3D7-6B10-4E11-5C3E-89D1598E2145}"/>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644203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295091-5B01-ED92-D8C9-685D493FEBD6}"/>
              </a:ext>
            </a:extLst>
          </p:cNvPr>
          <p:cNvSpPr>
            <a:spLocks noGrp="1"/>
          </p:cNvSpPr>
          <p:nvPr>
            <p:ph type="title"/>
          </p:nvPr>
        </p:nvSpPr>
        <p:spPr/>
        <p:txBody>
          <a:bodyPr/>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8CBC5120-C6AC-08EA-B602-10CC2BAD556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6F4570B8-3CEF-3E5E-4CC3-276CAF0C603D}"/>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5" name="Espace réservé du pied de page 4">
            <a:extLst>
              <a:ext uri="{FF2B5EF4-FFF2-40B4-BE49-F238E27FC236}">
                <a16:creationId xmlns:a16="http://schemas.microsoft.com/office/drawing/2014/main" id="{DEAF604E-C1ED-450A-C5DC-AFBDDEB0F9C4}"/>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63F432F9-1AAE-B15F-7AA0-9C995D13758F}"/>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66318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48C6539-7FE8-570D-606E-EA006769A2C5}"/>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247C7C32-82C6-E9F8-496A-8F3FE60C1BA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A1AA4185-393F-3AA0-4B03-B0650D95C0ED}"/>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5" name="Espace réservé du pied de page 4">
            <a:extLst>
              <a:ext uri="{FF2B5EF4-FFF2-40B4-BE49-F238E27FC236}">
                <a16:creationId xmlns:a16="http://schemas.microsoft.com/office/drawing/2014/main" id="{5B3418E4-99B0-9C20-4810-4DFB82EAA17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0ADC4852-6DD1-0884-2941-2BDA3EA1FFF3}"/>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161811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493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lide_Title">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Slide Title"/>
          <p:cNvSpPr>
            <a:spLocks noGrp="1"/>
          </p:cNvSpPr>
          <p:nvPr>
            <p:ph type="title" hasCustomPrompt="1"/>
          </p:nvPr>
        </p:nvSpPr>
        <p:spPr>
          <a:xfrm>
            <a:off x="433916" y="264107"/>
            <a:ext cx="11328000" cy="529825"/>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a:t>Click to add title</a:t>
            </a:r>
          </a:p>
        </p:txBody>
      </p:sp>
      <p:sp>
        <p:nvSpPr>
          <p:cNvPr id="7" name="Rectangle 6">
            <a:extLst>
              <a:ext uri="{FF2B5EF4-FFF2-40B4-BE49-F238E27FC236}">
                <a16:creationId xmlns:a16="http://schemas.microsoft.com/office/drawing/2014/main" id="{65C8E765-7214-4A36-B32A-D18CCEC2BFC9}"/>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93286318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416584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A11CD-EC52-20E5-7686-38C2AC5339B0}"/>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EBE39351-D8CC-1FD5-FE1E-D517F789CD7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B204F232-C86C-3D03-6CD2-8A8311B259B0}"/>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5" name="Espace réservé du pied de page 4">
            <a:extLst>
              <a:ext uri="{FF2B5EF4-FFF2-40B4-BE49-F238E27FC236}">
                <a16:creationId xmlns:a16="http://schemas.microsoft.com/office/drawing/2014/main" id="{5BBC32B1-ECAE-7774-9E21-91619D569967}"/>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394D0B41-C265-534C-27FE-39FDCC892107}"/>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64130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8DA76B-2034-9577-3727-352974C1B66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a:extLst>
              <a:ext uri="{FF2B5EF4-FFF2-40B4-BE49-F238E27FC236}">
                <a16:creationId xmlns:a16="http://schemas.microsoft.com/office/drawing/2014/main" id="{88989FDF-EF54-0F19-C4F0-D51BE89A7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C9AC54D-058C-D8A2-5A81-740E1FE47D1A}"/>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5" name="Espace réservé du pied de page 4">
            <a:extLst>
              <a:ext uri="{FF2B5EF4-FFF2-40B4-BE49-F238E27FC236}">
                <a16:creationId xmlns:a16="http://schemas.microsoft.com/office/drawing/2014/main" id="{7640C8FD-A72F-A807-A5CC-B190E65F5E2A}"/>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F8678379-53D2-B96A-D5EA-9673D222D3B0}"/>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146124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88949-92C1-7D6B-E522-07AB0E6AE0FC}"/>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D81257A2-32B1-B363-B736-2CB8F6DE0FD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a:extLst>
              <a:ext uri="{FF2B5EF4-FFF2-40B4-BE49-F238E27FC236}">
                <a16:creationId xmlns:a16="http://schemas.microsoft.com/office/drawing/2014/main" id="{F523CC75-B395-3A17-9D51-4FB64339C26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e la date 4">
            <a:extLst>
              <a:ext uri="{FF2B5EF4-FFF2-40B4-BE49-F238E27FC236}">
                <a16:creationId xmlns:a16="http://schemas.microsoft.com/office/drawing/2014/main" id="{C7FE5208-1FE9-1D95-01A8-D464C5B325A2}"/>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6" name="Espace réservé du pied de page 5">
            <a:extLst>
              <a:ext uri="{FF2B5EF4-FFF2-40B4-BE49-F238E27FC236}">
                <a16:creationId xmlns:a16="http://schemas.microsoft.com/office/drawing/2014/main" id="{BB3932DB-AEAD-E863-87F2-EFBEBC7ED474}"/>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7EFAFC46-FB28-FFA2-F9CF-A9640B92C894}"/>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17452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C9163-DEFE-21AC-598A-901BBB8A7EFD}"/>
              </a:ext>
            </a:extLst>
          </p:cNvPr>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3A1A19B6-4A04-9A20-99C0-201EFB643C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FF1C4B4-2287-E538-954E-3521F8CDC6D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a:extLst>
              <a:ext uri="{FF2B5EF4-FFF2-40B4-BE49-F238E27FC236}">
                <a16:creationId xmlns:a16="http://schemas.microsoft.com/office/drawing/2014/main" id="{FD020EF7-08D7-A992-B63A-21004AC10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D7371BF-D396-4A6D-2F62-23EC5FC6636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Espace réservé de la date 6">
            <a:extLst>
              <a:ext uri="{FF2B5EF4-FFF2-40B4-BE49-F238E27FC236}">
                <a16:creationId xmlns:a16="http://schemas.microsoft.com/office/drawing/2014/main" id="{D7F5D94C-943B-445D-46C5-9DBE82440AEF}"/>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8" name="Espace réservé du pied de page 7">
            <a:extLst>
              <a:ext uri="{FF2B5EF4-FFF2-40B4-BE49-F238E27FC236}">
                <a16:creationId xmlns:a16="http://schemas.microsoft.com/office/drawing/2014/main" id="{B38DB2DE-5241-FBB3-E693-A8299F038AFF}"/>
              </a:ext>
            </a:extLst>
          </p:cNvPr>
          <p:cNvSpPr>
            <a:spLocks noGrp="1"/>
          </p:cNvSpPr>
          <p:nvPr>
            <p:ph type="ftr" sz="quarter" idx="11"/>
          </p:nvPr>
        </p:nvSpPr>
        <p:spPr/>
        <p:txBody>
          <a:bodyPr/>
          <a:lstStyle/>
          <a:p>
            <a:endParaRPr lang="en-GB"/>
          </a:p>
        </p:txBody>
      </p:sp>
      <p:sp>
        <p:nvSpPr>
          <p:cNvPr id="9" name="Espace réservé du numéro de diapositive 8">
            <a:extLst>
              <a:ext uri="{FF2B5EF4-FFF2-40B4-BE49-F238E27FC236}">
                <a16:creationId xmlns:a16="http://schemas.microsoft.com/office/drawing/2014/main" id="{46CE6A2D-848B-D518-8C28-1C8F6795CD03}"/>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09680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57942-518A-BACD-9955-E18171605083}"/>
              </a:ext>
            </a:extLst>
          </p:cNvPr>
          <p:cNvSpPr>
            <a:spLocks noGrp="1"/>
          </p:cNvSpPr>
          <p:nvPr>
            <p:ph type="title"/>
          </p:nvPr>
        </p:nvSpPr>
        <p:spPr/>
        <p:txBody>
          <a:bodyPr/>
          <a:lstStyle/>
          <a:p>
            <a:r>
              <a:rPr lang="fr-FR"/>
              <a:t>Modifiez le style du titre</a:t>
            </a:r>
            <a:endParaRPr lang="en-GB"/>
          </a:p>
        </p:txBody>
      </p:sp>
      <p:sp>
        <p:nvSpPr>
          <p:cNvPr id="3" name="Espace réservé de la date 2">
            <a:extLst>
              <a:ext uri="{FF2B5EF4-FFF2-40B4-BE49-F238E27FC236}">
                <a16:creationId xmlns:a16="http://schemas.microsoft.com/office/drawing/2014/main" id="{E9001ACE-17E0-892B-452F-ED803AAB6288}"/>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4" name="Espace réservé du pied de page 3">
            <a:extLst>
              <a:ext uri="{FF2B5EF4-FFF2-40B4-BE49-F238E27FC236}">
                <a16:creationId xmlns:a16="http://schemas.microsoft.com/office/drawing/2014/main" id="{EEE2EAA2-1563-688E-F5E2-534543BC984D}"/>
              </a:ext>
            </a:extLst>
          </p:cNvPr>
          <p:cNvSpPr>
            <a:spLocks noGrp="1"/>
          </p:cNvSpPr>
          <p:nvPr>
            <p:ph type="ftr" sz="quarter" idx="11"/>
          </p:nvPr>
        </p:nvSpPr>
        <p:spPr/>
        <p:txBody>
          <a:bodyPr/>
          <a:lstStyle/>
          <a:p>
            <a:endParaRPr lang="en-GB"/>
          </a:p>
        </p:txBody>
      </p:sp>
      <p:sp>
        <p:nvSpPr>
          <p:cNvPr id="5" name="Espace réservé du numéro de diapositive 4">
            <a:extLst>
              <a:ext uri="{FF2B5EF4-FFF2-40B4-BE49-F238E27FC236}">
                <a16:creationId xmlns:a16="http://schemas.microsoft.com/office/drawing/2014/main" id="{0D845C26-7F0C-F99F-4C3F-FAB44AA0D151}"/>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30579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4D0963A-F084-4B99-62A8-591E415C0B23}"/>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3" name="Espace réservé du pied de page 2">
            <a:extLst>
              <a:ext uri="{FF2B5EF4-FFF2-40B4-BE49-F238E27FC236}">
                <a16:creationId xmlns:a16="http://schemas.microsoft.com/office/drawing/2014/main" id="{75EAD42F-8777-6DAF-9563-4A2773957E0F}"/>
              </a:ext>
            </a:extLst>
          </p:cNvPr>
          <p:cNvSpPr>
            <a:spLocks noGrp="1"/>
          </p:cNvSpPr>
          <p:nvPr>
            <p:ph type="ftr" sz="quarter" idx="11"/>
          </p:nvPr>
        </p:nvSpPr>
        <p:spPr/>
        <p:txBody>
          <a:bodyPr/>
          <a:lstStyle/>
          <a:p>
            <a:endParaRPr lang="en-GB"/>
          </a:p>
        </p:txBody>
      </p:sp>
      <p:sp>
        <p:nvSpPr>
          <p:cNvPr id="4" name="Espace réservé du numéro de diapositive 3">
            <a:extLst>
              <a:ext uri="{FF2B5EF4-FFF2-40B4-BE49-F238E27FC236}">
                <a16:creationId xmlns:a16="http://schemas.microsoft.com/office/drawing/2014/main" id="{D599C902-1BFC-A2C5-FA12-A59F3AEE47C5}"/>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130117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A100B-8B89-5BBD-1324-608540F54C9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a:extLst>
              <a:ext uri="{FF2B5EF4-FFF2-40B4-BE49-F238E27FC236}">
                <a16:creationId xmlns:a16="http://schemas.microsoft.com/office/drawing/2014/main" id="{30651C5F-223C-22FD-4D2E-C1B873193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a:extLst>
              <a:ext uri="{FF2B5EF4-FFF2-40B4-BE49-F238E27FC236}">
                <a16:creationId xmlns:a16="http://schemas.microsoft.com/office/drawing/2014/main" id="{5EFCF6DE-6865-37FD-DE4A-B58A4D0D8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3DC83B1-A689-DC6A-1128-D9530A8DAACC}"/>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6" name="Espace réservé du pied de page 5">
            <a:extLst>
              <a:ext uri="{FF2B5EF4-FFF2-40B4-BE49-F238E27FC236}">
                <a16:creationId xmlns:a16="http://schemas.microsoft.com/office/drawing/2014/main" id="{3B99E224-CE74-EE8D-4F70-F023559BC0C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EE6FC26D-092E-7FF7-2507-97792F5C55AF}"/>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152227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C7E97-FEEB-C5E8-793D-AC9F3D8088C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a:extLst>
              <a:ext uri="{FF2B5EF4-FFF2-40B4-BE49-F238E27FC236}">
                <a16:creationId xmlns:a16="http://schemas.microsoft.com/office/drawing/2014/main" id="{DD5A40A6-FAF0-26C8-C1B9-03D8B4EAD4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a:extLst>
              <a:ext uri="{FF2B5EF4-FFF2-40B4-BE49-F238E27FC236}">
                <a16:creationId xmlns:a16="http://schemas.microsoft.com/office/drawing/2014/main" id="{D3779443-2009-85C5-8C94-9411D13C7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7F160CE-DB84-99A3-B10A-5349AD0BDDCD}"/>
              </a:ext>
            </a:extLst>
          </p:cNvPr>
          <p:cNvSpPr>
            <a:spLocks noGrp="1"/>
          </p:cNvSpPr>
          <p:nvPr>
            <p:ph type="dt" sz="half" idx="10"/>
          </p:nvPr>
        </p:nvSpPr>
        <p:spPr/>
        <p:txBody>
          <a:bodyPr/>
          <a:lstStyle/>
          <a:p>
            <a:fld id="{43FD6862-7962-488C-B30C-84472DAC8061}" type="datetimeFigureOut">
              <a:rPr lang="en-GB" smtClean="0"/>
              <a:t>31/05/2024</a:t>
            </a:fld>
            <a:endParaRPr lang="en-GB"/>
          </a:p>
        </p:txBody>
      </p:sp>
      <p:sp>
        <p:nvSpPr>
          <p:cNvPr id="6" name="Espace réservé du pied de page 5">
            <a:extLst>
              <a:ext uri="{FF2B5EF4-FFF2-40B4-BE49-F238E27FC236}">
                <a16:creationId xmlns:a16="http://schemas.microsoft.com/office/drawing/2014/main" id="{F1BBB4B0-A649-9BE9-2115-EC5CD039B27E}"/>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F8919A51-B1D2-246F-31A7-23C2A27A6BDC}"/>
              </a:ext>
            </a:extLst>
          </p:cNvPr>
          <p:cNvSpPr>
            <a:spLocks noGrp="1"/>
          </p:cNvSpPr>
          <p:nvPr>
            <p:ph type="sldNum" sz="quarter" idx="12"/>
          </p:nvPr>
        </p:nvSpPr>
        <p:spPr/>
        <p:txBody>
          <a:bodyPr/>
          <a:lstStyle/>
          <a:p>
            <a:fld id="{1BF5793D-7D6B-482A-BDB0-33B97F255F02}" type="slidenum">
              <a:rPr lang="en-GB" smtClean="0"/>
              <a:t>‹N°›</a:t>
            </a:fld>
            <a:endParaRPr lang="en-GB"/>
          </a:p>
        </p:txBody>
      </p:sp>
    </p:spTree>
    <p:extLst>
      <p:ext uri="{BB962C8B-B14F-4D97-AF65-F5344CB8AC3E}">
        <p14:creationId xmlns:p14="http://schemas.microsoft.com/office/powerpoint/2010/main" val="2367987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6B7EDA2-EF5D-CFF6-38E0-B1BF8D43C6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8D235A2C-F5EA-3545-869E-658703C09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1474FE25-381E-88F5-5097-29E227732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FD6862-7962-488C-B30C-84472DAC8061}" type="datetimeFigureOut">
              <a:rPr lang="en-GB" smtClean="0"/>
              <a:t>31/05/2024</a:t>
            </a:fld>
            <a:endParaRPr lang="en-GB"/>
          </a:p>
        </p:txBody>
      </p:sp>
      <p:sp>
        <p:nvSpPr>
          <p:cNvPr id="5" name="Espace réservé du pied de page 4">
            <a:extLst>
              <a:ext uri="{FF2B5EF4-FFF2-40B4-BE49-F238E27FC236}">
                <a16:creationId xmlns:a16="http://schemas.microsoft.com/office/drawing/2014/main" id="{8DD183FF-A41C-CB5C-B023-35322A2B7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40218264-FF62-0122-B798-AB8A96A191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F5793D-7D6B-482A-BDB0-33B97F255F02}" type="slidenum">
              <a:rPr lang="en-GB" smtClean="0"/>
              <a:t>‹N°›</a:t>
            </a:fld>
            <a:endParaRPr lang="en-GB"/>
          </a:p>
        </p:txBody>
      </p:sp>
    </p:spTree>
    <p:extLst>
      <p:ext uri="{BB962C8B-B14F-4D97-AF65-F5344CB8AC3E}">
        <p14:creationId xmlns:p14="http://schemas.microsoft.com/office/powerpoint/2010/main" val="390649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598573" y="3031237"/>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547935" y="769460"/>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Plusieurs tentatives d’appel  numéros occupés </a:t>
            </a:r>
          </a:p>
          <a:p>
            <a:endParaRPr lang="fr-FR" sz="800" dirty="0">
              <a:solidFill>
                <a:schemeClr val="tx1"/>
              </a:solidFill>
            </a:endParaRPr>
          </a:p>
          <a:p>
            <a:r>
              <a:rPr lang="fr-FR" sz="800" dirty="0">
                <a:solidFill>
                  <a:schemeClr val="tx1"/>
                </a:solidFill>
              </a:rPr>
              <a:t>Contact du service réclamation par mail , sans suite</a:t>
            </a:r>
          </a:p>
          <a:p>
            <a:endParaRPr lang="fr-FR" sz="800" dirty="0">
              <a:solidFill>
                <a:schemeClr val="tx1"/>
              </a:solidFill>
            </a:endParaRPr>
          </a:p>
          <a:p>
            <a:r>
              <a:rPr lang="fr-FR" sz="800" dirty="0">
                <a:solidFill>
                  <a:schemeClr val="tx1"/>
                </a:solidFill>
              </a:rPr>
              <a:t>Au final, le client dépose sa réclamation en agence</a:t>
            </a:r>
            <a:endParaRPr lang="en-GB" sz="800" dirty="0">
              <a:solidFill>
                <a:schemeClr val="tx1"/>
              </a:solidFill>
            </a:endParaRP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pPr marL="84138" indent="-84138">
              <a:buFont typeface="Wingdings" panose="05000000000000000000" pitchFamily="2" charset="2"/>
              <a:buChar char="§"/>
            </a:pPr>
            <a:r>
              <a:rPr lang="fr-FR" sz="800" dirty="0">
                <a:solidFill>
                  <a:schemeClr val="tx1"/>
                </a:solidFill>
              </a:rPr>
              <a:t>perdu</a:t>
            </a: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24977" y="4976231"/>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441713" y="3189903"/>
            <a:ext cx="1274755"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 </a:t>
            </a:r>
            <a:r>
              <a:rPr lang="fr-FR" sz="800" dirty="0">
                <a:solidFill>
                  <a:schemeClr val="tx1"/>
                </a:solidFill>
              </a:rPr>
              <a:t>anxieux retard saisi et risque de recevoir une autre réclamation , et dépassement du délai réglementaire </a:t>
            </a:r>
          </a:p>
          <a:p>
            <a:pPr marL="84138" indent="-84138">
              <a:buFont typeface="Wingdings" panose="05000000000000000000" pitchFamily="2" charset="2"/>
              <a:buChar char="§"/>
            </a:pPr>
            <a:r>
              <a:rPr lang="fr-FR" sz="800" b="1" dirty="0">
                <a:solidFill>
                  <a:schemeClr val="tx1"/>
                </a:solidFill>
              </a:rPr>
              <a:t>Le client </a:t>
            </a:r>
            <a:r>
              <a:rPr lang="fr-FR" sz="800" dirty="0">
                <a:solidFill>
                  <a:schemeClr val="tx1"/>
                </a:solidFill>
              </a:rPr>
              <a:t>: Colère </a:t>
            </a:r>
          </a:p>
          <a:p>
            <a:r>
              <a:rPr lang="fr-FR" sz="800" dirty="0">
                <a:solidFill>
                  <a:schemeClr val="tx1"/>
                </a:solidFill>
              </a:rPr>
              <a:t>+ Frustration , il n’a pas encore reçu la  confirmation de résolution</a:t>
            </a:r>
          </a:p>
        </p:txBody>
      </p:sp>
      <p:pic>
        <p:nvPicPr>
          <p:cNvPr id="16" name="Image 15">
            <a:extLst>
              <a:ext uri="{FF2B5EF4-FFF2-40B4-BE49-F238E27FC236}">
                <a16:creationId xmlns:a16="http://schemas.microsoft.com/office/drawing/2014/main" id="{B0BE8D5E-BA49-BB10-E36A-35DC456A56AF}"/>
              </a:ext>
            </a:extLst>
          </p:cNvPr>
          <p:cNvPicPr>
            <a:picLocks noChangeAspect="1"/>
          </p:cNvPicPr>
          <p:nvPr/>
        </p:nvPicPr>
        <p:blipFill rotWithShape="1">
          <a:blip r:embed="rId3"/>
          <a:srcRect l="48485" t="28586" r="24697" b="24277"/>
          <a:stretch/>
        </p:blipFill>
        <p:spPr>
          <a:xfrm>
            <a:off x="3852618" y="4985731"/>
            <a:ext cx="304800" cy="301356"/>
          </a:xfrm>
          <a:prstGeom prst="rect">
            <a:avLst/>
          </a:prstGeom>
        </p:spPr>
      </p:pic>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4779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CLIENT DIFFICILE </a:t>
            </a:r>
          </a:p>
          <a:p>
            <a:pPr algn="ctr"/>
            <a:r>
              <a:rPr lang="fr-FR" sz="1050" b="1" dirty="0">
                <a:solidFill>
                  <a:schemeClr val="tx1"/>
                </a:solidFill>
              </a:rPr>
              <a:t>CORPO</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6682967" y="383175"/>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3582994" y="803382"/>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a été débordé , il a saisi la réclamation après plusieurs jours  dans l’outil de réclamation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577787" y="3364292"/>
            <a:ext cx="772748"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900" dirty="0">
                <a:solidFill>
                  <a:schemeClr val="tx1"/>
                </a:solidFill>
              </a:rPr>
              <a:t>Soulagé</a:t>
            </a:r>
          </a:p>
          <a:p>
            <a:pPr marL="84138" indent="-84138">
              <a:buFont typeface="Wingdings" panose="05000000000000000000" pitchFamily="2" charset="2"/>
              <a:buChar char="§"/>
            </a:pPr>
            <a:r>
              <a:rPr lang="fr-FR" sz="900" dirty="0">
                <a:solidFill>
                  <a:schemeClr val="tx1"/>
                </a:solidFill>
              </a:rPr>
              <a:t>Inquiet </a:t>
            </a:r>
          </a:p>
          <a:p>
            <a:pPr marL="84138" indent="-84138">
              <a:buFont typeface="Wingdings" panose="05000000000000000000" pitchFamily="2" charset="2"/>
              <a:buChar char="§"/>
            </a:pPr>
            <a:r>
              <a:rPr lang="fr-FR" sz="900" dirty="0">
                <a:solidFill>
                  <a:schemeClr val="tx1"/>
                </a:solidFill>
              </a:rPr>
              <a:t>Impatient  </a:t>
            </a:r>
          </a:p>
        </p:txBody>
      </p:sp>
      <p:pic>
        <p:nvPicPr>
          <p:cNvPr id="42" name="Image 41">
            <a:extLst>
              <a:ext uri="{FF2B5EF4-FFF2-40B4-BE49-F238E27FC236}">
                <a16:creationId xmlns:a16="http://schemas.microsoft.com/office/drawing/2014/main" id="{00A3CE38-3D05-FE78-00F3-AB73ED6D1198}"/>
              </a:ext>
            </a:extLst>
          </p:cNvPr>
          <p:cNvPicPr>
            <a:picLocks noChangeAspect="1"/>
          </p:cNvPicPr>
          <p:nvPr/>
        </p:nvPicPr>
        <p:blipFill rotWithShape="1">
          <a:blip r:embed="rId5"/>
          <a:srcRect l="70641" t="38213" r="16556" b="40963"/>
          <a:stretch/>
        </p:blipFill>
        <p:spPr>
          <a:xfrm>
            <a:off x="2817805" y="4967048"/>
            <a:ext cx="341452" cy="312400"/>
          </a:xfrm>
          <a:prstGeom prst="rect">
            <a:avLst/>
          </a:prstGeom>
        </p:spPr>
      </p:pic>
      <p:sp>
        <p:nvSpPr>
          <p:cNvPr id="43" name="Rectangle 42">
            <a:extLst>
              <a:ext uri="{FF2B5EF4-FFF2-40B4-BE49-F238E27FC236}">
                <a16:creationId xmlns:a16="http://schemas.microsoft.com/office/drawing/2014/main" id="{AAA7BD6D-6B99-D09B-7244-159A551B5B33}"/>
              </a:ext>
            </a:extLst>
          </p:cNvPr>
          <p:cNvSpPr/>
          <p:nvPr/>
        </p:nvSpPr>
        <p:spPr>
          <a:xfrm>
            <a:off x="2595129" y="772866"/>
            <a:ext cx="91840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Réception de son accusé en agence, dès qu’il a déposé sa réclamation , sans référence  </a:t>
            </a:r>
            <a:endParaRPr lang="en-GB" sz="800" dirty="0">
              <a:solidFill>
                <a:schemeClr val="tx1"/>
              </a:solidFill>
            </a:endParaRPr>
          </a:p>
        </p:txBody>
      </p:sp>
      <p:sp>
        <p:nvSpPr>
          <p:cNvPr id="44" name="Rectangle 43">
            <a:extLst>
              <a:ext uri="{FF2B5EF4-FFF2-40B4-BE49-F238E27FC236}">
                <a16:creationId xmlns:a16="http://schemas.microsoft.com/office/drawing/2014/main" id="{3B5FFD4F-2C4F-88B7-F96C-15B93A990DD9}"/>
              </a:ext>
            </a:extLst>
          </p:cNvPr>
          <p:cNvSpPr/>
          <p:nvPr/>
        </p:nvSpPr>
        <p:spPr>
          <a:xfrm>
            <a:off x="4648062" y="799753"/>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qualifie renseigne les différentes informations et attache les pièces justificatives , et se trompe dans la qualification ( domaine bancaire) </a:t>
            </a:r>
            <a:endParaRPr lang="en-GB" sz="800" dirty="0">
              <a:solidFill>
                <a:schemeClr val="tx1"/>
              </a:solidFill>
            </a:endParaRPr>
          </a:p>
        </p:txBody>
      </p:sp>
      <p:sp>
        <p:nvSpPr>
          <p:cNvPr id="45" name="Rectangle 44">
            <a:extLst>
              <a:ext uri="{FF2B5EF4-FFF2-40B4-BE49-F238E27FC236}">
                <a16:creationId xmlns:a16="http://schemas.microsoft.com/office/drawing/2014/main" id="{B4201EE3-EE4E-7BD9-B205-0835BF7E6C94}"/>
              </a:ext>
            </a:extLst>
          </p:cNvPr>
          <p:cNvSpPr/>
          <p:nvPr/>
        </p:nvSpPr>
        <p:spPr>
          <a:xfrm>
            <a:off x="4675624" y="3340163"/>
            <a:ext cx="970618" cy="12709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a:t>
            </a:r>
            <a:r>
              <a:rPr lang="fr-FR" sz="800" dirty="0">
                <a:solidFill>
                  <a:schemeClr val="tx1"/>
                </a:solidFill>
              </a:rPr>
              <a:t>satisfait</a:t>
            </a:r>
          </a:p>
        </p:txBody>
      </p:sp>
      <p:pic>
        <p:nvPicPr>
          <p:cNvPr id="47" name="Image 46">
            <a:extLst>
              <a:ext uri="{FF2B5EF4-FFF2-40B4-BE49-F238E27FC236}">
                <a16:creationId xmlns:a16="http://schemas.microsoft.com/office/drawing/2014/main" id="{799BCDC1-3B56-A558-CE2E-5FCC998D800A}"/>
              </a:ext>
            </a:extLst>
          </p:cNvPr>
          <p:cNvPicPr>
            <a:picLocks noChangeAspect="1"/>
          </p:cNvPicPr>
          <p:nvPr/>
        </p:nvPicPr>
        <p:blipFill rotWithShape="1">
          <a:blip r:embed="rId6"/>
          <a:srcRect l="62867" t="39175" r="27629" b="44235"/>
          <a:stretch/>
        </p:blipFill>
        <p:spPr>
          <a:xfrm>
            <a:off x="4865169" y="4962921"/>
            <a:ext cx="353356" cy="346975"/>
          </a:xfrm>
          <a:prstGeom prst="rect">
            <a:avLst/>
          </a:prstGeom>
        </p:spPr>
      </p:pic>
      <p:sp>
        <p:nvSpPr>
          <p:cNvPr id="48" name="Rectangle 47">
            <a:extLst>
              <a:ext uri="{FF2B5EF4-FFF2-40B4-BE49-F238E27FC236}">
                <a16:creationId xmlns:a16="http://schemas.microsoft.com/office/drawing/2014/main" id="{A923CAB8-3500-A8EA-F908-2C2C529E70D9}"/>
              </a:ext>
            </a:extLst>
          </p:cNvPr>
          <p:cNvSpPr/>
          <p:nvPr/>
        </p:nvSpPr>
        <p:spPr>
          <a:xfrm>
            <a:off x="5816997" y="824727"/>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5761267" y="3364292"/>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inquiet et furieux , sa réclamation n’est 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910201" y="847822"/>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931415" y="3345041"/>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978377" y="4963078"/>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975563" y="847822"/>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995573" y="3271621"/>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gêné, mal à l’aise </a:t>
            </a:r>
          </a:p>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9211504" y="847822"/>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9139952" y="3145258"/>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 </a:t>
            </a:r>
            <a:r>
              <a:rPr lang="fr-FR" sz="800" dirty="0">
                <a:solidFill>
                  <a:schemeClr val="tx1"/>
                </a:solidFill>
              </a:rPr>
              <a:t>neutre</a:t>
            </a: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stressé</a:t>
            </a:r>
          </a:p>
          <a:p>
            <a:pPr marL="84138" indent="-84138">
              <a:buFont typeface="Wingdings" panose="05000000000000000000" pitchFamily="2" charset="2"/>
              <a:buChar char="§"/>
            </a:pPr>
            <a:r>
              <a:rPr lang="fr-FR" sz="800" b="1" dirty="0">
                <a:solidFill>
                  <a:schemeClr val="tx1"/>
                </a:solidFill>
              </a:rPr>
              <a:t> </a:t>
            </a: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10258872" y="847822"/>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7"/>
          <a:srcRect l="70565" t="28960" r="2538" b="23165"/>
          <a:stretch/>
        </p:blipFill>
        <p:spPr>
          <a:xfrm>
            <a:off x="9329462" y="4976231"/>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10203231" y="3233577"/>
            <a:ext cx="820795"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Soulagé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7"/>
          <a:srcRect l="70565" t="28960" r="2538" b="23165"/>
          <a:stretch/>
        </p:blipFill>
        <p:spPr>
          <a:xfrm>
            <a:off x="10404142" y="5000274"/>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1222501" y="847822"/>
            <a:ext cx="907988"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1155208" y="3145259"/>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gêné mais soulagé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5"/>
          <a:srcRect l="70641" t="38213" r="16556" b="40963"/>
          <a:stretch/>
        </p:blipFill>
        <p:spPr>
          <a:xfrm>
            <a:off x="11329636" y="5016362"/>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889768" y="4984775"/>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7"/>
          <a:srcRect l="70565" t="28960" r="2538" b="23165"/>
          <a:stretch/>
        </p:blipFill>
        <p:spPr>
          <a:xfrm>
            <a:off x="8124406" y="4985731"/>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568917" y="5296197"/>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4" name="Rectangle 3">
            <a:extLst>
              <a:ext uri="{FF2B5EF4-FFF2-40B4-BE49-F238E27FC236}">
                <a16:creationId xmlns:a16="http://schemas.microsoft.com/office/drawing/2014/main" id="{74D17438-1475-CB8C-4D34-EF36B9001024}"/>
              </a:ext>
            </a:extLst>
          </p:cNvPr>
          <p:cNvSpPr/>
          <p:nvPr/>
        </p:nvSpPr>
        <p:spPr>
          <a:xfrm>
            <a:off x="2620540" y="5314928"/>
            <a:ext cx="882781"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Délivrance immédiate de l’accusé dés dépôt de la réclamation</a:t>
            </a:r>
          </a:p>
          <a:p>
            <a:r>
              <a:rPr lang="fr-FR" sz="800" dirty="0">
                <a:solidFill>
                  <a:schemeClr val="tx1"/>
                </a:solidFill>
              </a:rPr>
              <a:t>avec référence unique  </a:t>
            </a:r>
          </a:p>
        </p:txBody>
      </p:sp>
      <p:sp>
        <p:nvSpPr>
          <p:cNvPr id="12" name="Rectangle 11">
            <a:extLst>
              <a:ext uri="{FF2B5EF4-FFF2-40B4-BE49-F238E27FC236}">
                <a16:creationId xmlns:a16="http://schemas.microsoft.com/office/drawing/2014/main" id="{72173A72-848A-C751-B5D4-3829DC049FA1}"/>
              </a:ext>
            </a:extLst>
          </p:cNvPr>
          <p:cNvSpPr/>
          <p:nvPr/>
        </p:nvSpPr>
        <p:spPr>
          <a:xfrm>
            <a:off x="3549039" y="5325954"/>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4534583" y="5328553"/>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5566458" y="5325954"/>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686971" y="5325954"/>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610798" y="5317344"/>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878369" y="5325954"/>
            <a:ext cx="1324862"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102440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1192781" y="5314928"/>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597547" y="323773"/>
            <a:ext cx="74998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381827" y="323772"/>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grpSp>
        <p:nvGrpSpPr>
          <p:cNvPr id="38" name="Groupe 37">
            <a:extLst>
              <a:ext uri="{FF2B5EF4-FFF2-40B4-BE49-F238E27FC236}">
                <a16:creationId xmlns:a16="http://schemas.microsoft.com/office/drawing/2014/main" id="{D2A6953A-D888-5581-2420-B2434F20E56E}"/>
              </a:ext>
            </a:extLst>
          </p:cNvPr>
          <p:cNvGrpSpPr/>
          <p:nvPr/>
        </p:nvGrpSpPr>
        <p:grpSpPr>
          <a:xfrm>
            <a:off x="2394068" y="311669"/>
            <a:ext cx="1188926" cy="337816"/>
            <a:chOff x="0" y="51520"/>
            <a:chExt cx="1331410" cy="532564"/>
          </a:xfrm>
        </p:grpSpPr>
        <p:sp>
          <p:nvSpPr>
            <p:cNvPr id="46" name="Flèche : chevron 45">
              <a:extLst>
                <a:ext uri="{FF2B5EF4-FFF2-40B4-BE49-F238E27FC236}">
                  <a16:creationId xmlns:a16="http://schemas.microsoft.com/office/drawing/2014/main" id="{281B03C4-B61D-268E-B7E9-40E9DA05833D}"/>
                </a:ext>
              </a:extLst>
            </p:cNvPr>
            <p:cNvSpPr/>
            <p:nvPr/>
          </p:nvSpPr>
          <p:spPr>
            <a:xfrm>
              <a:off x="0" y="51520"/>
              <a:ext cx="1331410" cy="532564"/>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64" name="Flèche : chevron 4">
              <a:extLst>
                <a:ext uri="{FF2B5EF4-FFF2-40B4-BE49-F238E27FC236}">
                  <a16:creationId xmlns:a16="http://schemas.microsoft.com/office/drawing/2014/main" id="{0DDA7C0A-0145-B7F6-07E0-4BB6C2C1E8BA}"/>
                </a:ext>
              </a:extLst>
            </p:cNvPr>
            <p:cNvSpPr txBox="1"/>
            <p:nvPr/>
          </p:nvSpPr>
          <p:spPr>
            <a:xfrm>
              <a:off x="201433" y="80805"/>
              <a:ext cx="898503" cy="46275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dirty="0"/>
                <a:t>ACCUSER RECEPTION</a:t>
              </a:r>
            </a:p>
          </p:txBody>
        </p:sp>
      </p:grpSp>
      <p:sp>
        <p:nvSpPr>
          <p:cNvPr id="69" name="Flèche : chevron 68">
            <a:extLst>
              <a:ext uri="{FF2B5EF4-FFF2-40B4-BE49-F238E27FC236}">
                <a16:creationId xmlns:a16="http://schemas.microsoft.com/office/drawing/2014/main" id="{DC7E2405-49BC-BABF-E5BF-22C860C37338}"/>
              </a:ext>
            </a:extLst>
          </p:cNvPr>
          <p:cNvSpPr/>
          <p:nvPr/>
        </p:nvSpPr>
        <p:spPr>
          <a:xfrm>
            <a:off x="3444881" y="305877"/>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4627613" y="301071"/>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5683139" y="30804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6747714" y="30176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7792937" y="307266"/>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847209" y="3017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902735" y="30726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958261" y="30371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576330" y="724600"/>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spTree>
    <p:extLst>
      <p:ext uri="{BB962C8B-B14F-4D97-AF65-F5344CB8AC3E}">
        <p14:creationId xmlns:p14="http://schemas.microsoft.com/office/powerpoint/2010/main" val="334552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635905" y="3039922"/>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775047" y="776274"/>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Plusieurs tentatives d’appel car les numéros sont occupés </a:t>
            </a:r>
          </a:p>
          <a:p>
            <a:pPr marL="84138" indent="-84138">
              <a:buFont typeface="Wingdings" panose="05000000000000000000" pitchFamily="2" charset="2"/>
              <a:buChar char="§"/>
            </a:pPr>
            <a:r>
              <a:rPr lang="fr-FR" sz="800" dirty="0">
                <a:solidFill>
                  <a:schemeClr val="tx1"/>
                </a:solidFill>
              </a:rPr>
              <a:t>Après plusieurs tentatives , un télé conseiller prend l’appel et la réclamation client </a:t>
            </a: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endParaRPr lang="fr-FR" sz="800" dirty="0">
              <a:solidFill>
                <a:schemeClr val="tx1"/>
              </a:solidFill>
            </a:endParaRP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72471" y="4945462"/>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810724" y="3082258"/>
            <a:ext cx="1016969"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Télé conseiller  : </a:t>
            </a:r>
            <a:r>
              <a:rPr lang="fr-FR" sz="800" dirty="0">
                <a:solidFill>
                  <a:schemeClr val="tx1"/>
                </a:solidFill>
              </a:rPr>
              <a:t>satisfait</a:t>
            </a:r>
          </a:p>
        </p:txBody>
      </p:sp>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150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Cliente Particulier , auto Entrepreneur Solidaire et sociale</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5865416" y="396994"/>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2827235" y="779680"/>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télé conseiller  saisit la réclamation  dans l’outil de réclamation</a:t>
            </a:r>
          </a:p>
          <a:p>
            <a:endParaRPr lang="fr-FR" sz="800" dirty="0">
              <a:solidFill>
                <a:schemeClr val="tx1"/>
              </a:solidFill>
            </a:endParaRPr>
          </a:p>
          <a:p>
            <a:r>
              <a:rPr lang="fr-FR" sz="800" dirty="0">
                <a:solidFill>
                  <a:schemeClr val="tx1"/>
                </a:solidFill>
              </a:rPr>
              <a:t>Envoi un accusé de réception au client par mail</a:t>
            </a:r>
          </a:p>
          <a:p>
            <a:endParaRPr lang="fr-FR" sz="800" dirty="0">
              <a:solidFill>
                <a:schemeClr val="tx1"/>
              </a:solidFill>
            </a:endParaRPr>
          </a:p>
          <a:p>
            <a:r>
              <a:rPr lang="fr-FR" sz="800" dirty="0">
                <a:solidFill>
                  <a:schemeClr val="tx1"/>
                </a:solidFill>
              </a:rPr>
              <a:t>Le conseiller reçoit une notification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829750" y="3306380"/>
            <a:ext cx="882780"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900" dirty="0">
                <a:solidFill>
                  <a:schemeClr val="tx1"/>
                </a:solidFill>
              </a:rPr>
              <a:t> </a:t>
            </a:r>
          </a:p>
          <a:p>
            <a:pPr marL="84138" indent="-84138">
              <a:buFont typeface="Wingdings" panose="05000000000000000000" pitchFamily="2" charset="2"/>
              <a:buChar char="§"/>
            </a:pPr>
            <a:r>
              <a:rPr lang="fr-FR" sz="800" dirty="0">
                <a:solidFill>
                  <a:schemeClr val="tx1"/>
                </a:solidFill>
              </a:rPr>
              <a:t>Le client : Colère </a:t>
            </a:r>
          </a:p>
          <a:p>
            <a:pPr marL="84138" indent="-84138">
              <a:buFont typeface="Wingdings" panose="05000000000000000000" pitchFamily="2" charset="2"/>
              <a:buChar char="§"/>
            </a:pPr>
            <a:r>
              <a:rPr lang="fr-FR" sz="800" dirty="0">
                <a:solidFill>
                  <a:schemeClr val="tx1"/>
                </a:solidFill>
              </a:rPr>
              <a:t>+ Frustration , il n’a pas encore reçu de référence ni de confirmation de résolution</a:t>
            </a:r>
          </a:p>
          <a:p>
            <a:pPr marL="84138" indent="-84138">
              <a:buFont typeface="Wingdings" panose="05000000000000000000" pitchFamily="2" charset="2"/>
              <a:buChar char="§"/>
            </a:pPr>
            <a:r>
              <a:rPr lang="fr-FR" sz="800" dirty="0">
                <a:solidFill>
                  <a:schemeClr val="tx1"/>
                </a:solidFill>
              </a:rPr>
              <a:t>  </a:t>
            </a:r>
          </a:p>
        </p:txBody>
      </p:sp>
      <p:sp>
        <p:nvSpPr>
          <p:cNvPr id="44" name="Rectangle 43">
            <a:extLst>
              <a:ext uri="{FF2B5EF4-FFF2-40B4-BE49-F238E27FC236}">
                <a16:creationId xmlns:a16="http://schemas.microsoft.com/office/drawing/2014/main" id="{3B5FFD4F-2C4F-88B7-F96C-15B93A990DD9}"/>
              </a:ext>
            </a:extLst>
          </p:cNvPr>
          <p:cNvSpPr/>
          <p:nvPr/>
        </p:nvSpPr>
        <p:spPr>
          <a:xfrm>
            <a:off x="3830511" y="813572"/>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télé conseiller qualifie renseigne les différentes informations et attache les pièces justificatives  , et se trompe dans la qualification (domaine bancaire) </a:t>
            </a:r>
            <a:endParaRPr lang="en-GB" sz="800" dirty="0">
              <a:solidFill>
                <a:schemeClr val="tx1"/>
              </a:solidFill>
            </a:endParaRPr>
          </a:p>
        </p:txBody>
      </p:sp>
      <p:sp>
        <p:nvSpPr>
          <p:cNvPr id="48" name="Rectangle 47">
            <a:extLst>
              <a:ext uri="{FF2B5EF4-FFF2-40B4-BE49-F238E27FC236}">
                <a16:creationId xmlns:a16="http://schemas.microsoft.com/office/drawing/2014/main" id="{A923CAB8-3500-A8EA-F908-2C2C529E70D9}"/>
              </a:ext>
            </a:extLst>
          </p:cNvPr>
          <p:cNvSpPr/>
          <p:nvPr/>
        </p:nvSpPr>
        <p:spPr>
          <a:xfrm>
            <a:off x="4999446" y="838546"/>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télé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4976383" y="3418710"/>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Télé 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Devient  inquiet et furieux , sa réclamation n’est pas encore traitée </a:t>
            </a:r>
          </a:p>
          <a:p>
            <a:pPr marL="84138" indent="-84138">
              <a:buFont typeface="Wingdings" panose="05000000000000000000" pitchFamily="2" charset="2"/>
              <a:buChar char="§"/>
            </a:pPr>
            <a:r>
              <a:rPr lang="fr-FR" sz="800" dirty="0">
                <a:solidFill>
                  <a:schemeClr val="tx1"/>
                </a:solidFill>
              </a:rPr>
              <a:t>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092650" y="861641"/>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204369" y="3328122"/>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Télé 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501889" y="4924269"/>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158012" y="861641"/>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231583" y="3321702"/>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gêné, mal à l’aise </a:t>
            </a:r>
          </a:p>
          <a:p>
            <a:endParaRPr lang="fr-FR" sz="800" dirty="0">
              <a:solidFill>
                <a:schemeClr val="tx1"/>
              </a:solidFill>
            </a:endParaRP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8393953" y="861641"/>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8348635" y="3102669"/>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a:t>
            </a:r>
            <a:r>
              <a:rPr lang="fr-FR" sz="800" dirty="0">
                <a:solidFill>
                  <a:schemeClr val="tx1"/>
                </a:solidFill>
              </a:rPr>
              <a:t>: neutre</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stressé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9441321" y="861641"/>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5"/>
          <a:srcRect l="70565" t="28960" r="2538" b="23165"/>
          <a:stretch/>
        </p:blipFill>
        <p:spPr>
          <a:xfrm>
            <a:off x="8809874" y="4935555"/>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9407731" y="3255700"/>
            <a:ext cx="881716"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Satisfait , perplexe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met des commentaires négatifs sur les réseaux sociaux , risque  d’image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5"/>
          <a:srcRect l="70565" t="28960" r="2538" b="23165"/>
          <a:stretch/>
        </p:blipFill>
        <p:spPr>
          <a:xfrm>
            <a:off x="9947762" y="4945117"/>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0404949" y="861641"/>
            <a:ext cx="1092955"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0404950" y="3047955"/>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Satisfait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6"/>
          <a:srcRect l="70641" t="38213" r="16556" b="40963"/>
          <a:stretch/>
        </p:blipFill>
        <p:spPr>
          <a:xfrm>
            <a:off x="10904715" y="4918793"/>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364869" y="4929837"/>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5"/>
          <a:srcRect l="70565" t="28960" r="2538" b="23165"/>
          <a:stretch/>
        </p:blipFill>
        <p:spPr>
          <a:xfrm>
            <a:off x="7615995" y="4945462"/>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635474" y="5294734"/>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12" name="Rectangle 11">
            <a:extLst>
              <a:ext uri="{FF2B5EF4-FFF2-40B4-BE49-F238E27FC236}">
                <a16:creationId xmlns:a16="http://schemas.microsoft.com/office/drawing/2014/main" id="{72173A72-848A-C751-B5D4-3829DC049FA1}"/>
              </a:ext>
            </a:extLst>
          </p:cNvPr>
          <p:cNvSpPr/>
          <p:nvPr/>
        </p:nvSpPr>
        <p:spPr>
          <a:xfrm>
            <a:off x="2805871" y="5305757"/>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3887184" y="5305757"/>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4991356" y="5315665"/>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199701" y="5322579"/>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103257" y="5325179"/>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404739" y="5305757"/>
            <a:ext cx="1260269"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97211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0685204" y="5322776"/>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635905" y="321084"/>
            <a:ext cx="93256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608939" y="330586"/>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sp>
        <p:nvSpPr>
          <p:cNvPr id="69" name="Flèche : chevron 68">
            <a:extLst>
              <a:ext uri="{FF2B5EF4-FFF2-40B4-BE49-F238E27FC236}">
                <a16:creationId xmlns:a16="http://schemas.microsoft.com/office/drawing/2014/main" id="{DC7E2405-49BC-BABF-E5BF-22C860C37338}"/>
              </a:ext>
            </a:extLst>
          </p:cNvPr>
          <p:cNvSpPr/>
          <p:nvPr/>
        </p:nvSpPr>
        <p:spPr>
          <a:xfrm>
            <a:off x="2609495" y="313252"/>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3810062" y="3148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4865588" y="321868"/>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5930163" y="315583"/>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6975386" y="32108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029658" y="31560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085184" y="32108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140709" y="317534"/>
            <a:ext cx="1415385"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694095" y="748846"/>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pic>
        <p:nvPicPr>
          <p:cNvPr id="2" name="Image 1">
            <a:extLst>
              <a:ext uri="{FF2B5EF4-FFF2-40B4-BE49-F238E27FC236}">
                <a16:creationId xmlns:a16="http://schemas.microsoft.com/office/drawing/2014/main" id="{902B7900-F602-31B8-BC2D-F3393CD17CD7}"/>
              </a:ext>
            </a:extLst>
          </p:cNvPr>
          <p:cNvPicPr>
            <a:picLocks noChangeAspect="1"/>
          </p:cNvPicPr>
          <p:nvPr/>
        </p:nvPicPr>
        <p:blipFill>
          <a:blip r:embed="rId7"/>
          <a:stretch>
            <a:fillRect/>
          </a:stretch>
        </p:blipFill>
        <p:spPr>
          <a:xfrm>
            <a:off x="2983892" y="4936428"/>
            <a:ext cx="304826" cy="304826"/>
          </a:xfrm>
          <a:prstGeom prst="rect">
            <a:avLst/>
          </a:prstGeom>
        </p:spPr>
      </p:pic>
      <p:pic>
        <p:nvPicPr>
          <p:cNvPr id="5" name="Image 4">
            <a:extLst>
              <a:ext uri="{FF2B5EF4-FFF2-40B4-BE49-F238E27FC236}">
                <a16:creationId xmlns:a16="http://schemas.microsoft.com/office/drawing/2014/main" id="{07CA752B-4E0B-8AC7-5122-7796DD8DCB07}"/>
              </a:ext>
            </a:extLst>
          </p:cNvPr>
          <p:cNvPicPr>
            <a:picLocks noChangeAspect="1"/>
          </p:cNvPicPr>
          <p:nvPr/>
        </p:nvPicPr>
        <p:blipFill rotWithShape="1">
          <a:blip r:embed="rId8"/>
          <a:srcRect l="62867" t="39175" r="27629" b="44235"/>
          <a:stretch/>
        </p:blipFill>
        <p:spPr>
          <a:xfrm>
            <a:off x="4023636" y="4918793"/>
            <a:ext cx="353356" cy="346975"/>
          </a:xfrm>
          <a:prstGeom prst="rect">
            <a:avLst/>
          </a:prstGeom>
        </p:spPr>
      </p:pic>
    </p:spTree>
    <p:extLst>
      <p:ext uri="{BB962C8B-B14F-4D97-AF65-F5344CB8AC3E}">
        <p14:creationId xmlns:p14="http://schemas.microsoft.com/office/powerpoint/2010/main" val="237493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0F459CF-C916-3CF1-781D-E793A4FE94D6}"/>
              </a:ext>
            </a:extLst>
          </p:cNvPr>
          <p:cNvPicPr>
            <a:picLocks noChangeAspect="1"/>
          </p:cNvPicPr>
          <p:nvPr/>
        </p:nvPicPr>
        <p:blipFill>
          <a:blip r:embed="rId3"/>
          <a:stretch>
            <a:fillRect/>
          </a:stretch>
        </p:blipFill>
        <p:spPr>
          <a:xfrm>
            <a:off x="971574" y="0"/>
            <a:ext cx="10248853" cy="6858000"/>
          </a:xfrm>
          <a:prstGeom prst="rect">
            <a:avLst/>
          </a:prstGeom>
        </p:spPr>
      </p:pic>
    </p:spTree>
    <p:extLst>
      <p:ext uri="{BB962C8B-B14F-4D97-AF65-F5344CB8AC3E}">
        <p14:creationId xmlns:p14="http://schemas.microsoft.com/office/powerpoint/2010/main" val="2939937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5DE1FA-250E-E0DE-234C-55F556AEF21A}"/>
              </a:ext>
            </a:extLst>
          </p:cNvPr>
          <p:cNvSpPr/>
          <p:nvPr/>
        </p:nvSpPr>
        <p:spPr>
          <a:xfrm>
            <a:off x="415635" y="452284"/>
            <a:ext cx="8285913" cy="14551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000" dirty="0">
                <a:solidFill>
                  <a:schemeClr val="tx1"/>
                </a:solidFill>
              </a:rPr>
              <a:t>Idées Imane :</a:t>
            </a:r>
          </a:p>
          <a:p>
            <a:r>
              <a:rPr lang="en-GB" sz="1000" dirty="0">
                <a:solidFill>
                  <a:schemeClr val="tx1"/>
                </a:solidFill>
                <a:highlight>
                  <a:srgbClr val="FFFF00"/>
                </a:highlight>
              </a:rPr>
              <a:t>1 – Robot qui </a:t>
            </a:r>
            <a:r>
              <a:rPr lang="en-GB" sz="1000" dirty="0" err="1">
                <a:solidFill>
                  <a:schemeClr val="tx1"/>
                </a:solidFill>
                <a:highlight>
                  <a:srgbClr val="FFFF00"/>
                </a:highlight>
              </a:rPr>
              <a:t>prend</a:t>
            </a:r>
            <a:r>
              <a:rPr lang="en-GB" sz="1000" dirty="0">
                <a:solidFill>
                  <a:schemeClr val="tx1"/>
                </a:solidFill>
                <a:highlight>
                  <a:srgbClr val="FFFF00"/>
                </a:highlight>
              </a:rPr>
              <a:t> les </a:t>
            </a:r>
            <a:r>
              <a:rPr lang="en-GB" sz="1000" dirty="0" err="1">
                <a:solidFill>
                  <a:schemeClr val="tx1"/>
                </a:solidFill>
                <a:highlight>
                  <a:srgbClr val="FFFF00"/>
                </a:highlight>
              </a:rPr>
              <a:t>appels</a:t>
            </a:r>
            <a:r>
              <a:rPr lang="en-GB" sz="1000" dirty="0">
                <a:solidFill>
                  <a:schemeClr val="tx1"/>
                </a:solidFill>
                <a:highlight>
                  <a:srgbClr val="FFFF00"/>
                </a:highlight>
              </a:rPr>
              <a:t>, capable </a:t>
            </a:r>
            <a:r>
              <a:rPr lang="en-GB" sz="1000" dirty="0" err="1">
                <a:solidFill>
                  <a:schemeClr val="tx1"/>
                </a:solidFill>
                <a:highlight>
                  <a:srgbClr val="FFFF00"/>
                </a:highlight>
              </a:rPr>
              <a:t>d’interpreter</a:t>
            </a:r>
            <a:r>
              <a:rPr lang="en-GB" sz="1000" dirty="0">
                <a:solidFill>
                  <a:schemeClr val="tx1"/>
                </a:solidFill>
                <a:highlight>
                  <a:srgbClr val="FFFF00"/>
                </a:highlight>
              </a:rPr>
              <a:t> la reclamation et de </a:t>
            </a:r>
            <a:r>
              <a:rPr lang="en-GB" sz="1000" dirty="0" err="1">
                <a:solidFill>
                  <a:schemeClr val="tx1"/>
                </a:solidFill>
                <a:highlight>
                  <a:srgbClr val="FFFF00"/>
                </a:highlight>
              </a:rPr>
              <a:t>l’enregistrer</a:t>
            </a:r>
            <a:r>
              <a:rPr lang="en-GB" sz="1000" dirty="0">
                <a:solidFill>
                  <a:schemeClr val="tx1"/>
                </a:solidFill>
                <a:highlight>
                  <a:srgbClr val="FFFF00"/>
                </a:highlight>
              </a:rPr>
              <a:t> ,  </a:t>
            </a:r>
            <a:r>
              <a:rPr lang="en-GB" sz="1000" dirty="0" err="1">
                <a:solidFill>
                  <a:schemeClr val="tx1"/>
                </a:solidFill>
                <a:highlight>
                  <a:srgbClr val="FFFF00"/>
                </a:highlight>
              </a:rPr>
              <a:t>quand</a:t>
            </a:r>
            <a:r>
              <a:rPr lang="en-GB" sz="1000" dirty="0">
                <a:solidFill>
                  <a:schemeClr val="tx1"/>
                </a:solidFill>
                <a:highlight>
                  <a:srgbClr val="FFFF00"/>
                </a:highlight>
              </a:rPr>
              <a:t> il </a:t>
            </a:r>
            <a:r>
              <a:rPr lang="en-GB" sz="1000" dirty="0" err="1">
                <a:solidFill>
                  <a:schemeClr val="tx1"/>
                </a:solidFill>
                <a:highlight>
                  <a:srgbClr val="FFFF00"/>
                </a:highlight>
              </a:rPr>
              <a:t>n’arrive</a:t>
            </a:r>
            <a:r>
              <a:rPr lang="en-GB" sz="1000" dirty="0">
                <a:solidFill>
                  <a:schemeClr val="tx1"/>
                </a:solidFill>
                <a:highlight>
                  <a:srgbClr val="FFFF00"/>
                </a:highlight>
              </a:rPr>
              <a:t> pas à </a:t>
            </a:r>
            <a:r>
              <a:rPr lang="en-GB" sz="1000" dirty="0" err="1">
                <a:solidFill>
                  <a:schemeClr val="tx1"/>
                </a:solidFill>
                <a:highlight>
                  <a:srgbClr val="FFFF00"/>
                </a:highlight>
              </a:rPr>
              <a:t>l’interpreter</a:t>
            </a:r>
            <a:r>
              <a:rPr lang="en-GB" sz="1000" dirty="0">
                <a:solidFill>
                  <a:schemeClr val="tx1"/>
                </a:solidFill>
                <a:highlight>
                  <a:srgbClr val="FFFF00"/>
                </a:highlight>
              </a:rPr>
              <a:t> ca route </a:t>
            </a:r>
            <a:r>
              <a:rPr lang="en-GB" sz="1000" dirty="0" err="1">
                <a:solidFill>
                  <a:schemeClr val="tx1"/>
                </a:solidFill>
                <a:highlight>
                  <a:srgbClr val="FFFF00"/>
                </a:highlight>
              </a:rPr>
              <a:t>vers</a:t>
            </a:r>
            <a:r>
              <a:rPr lang="en-GB" sz="1000" dirty="0">
                <a:solidFill>
                  <a:schemeClr val="tx1"/>
                </a:solidFill>
                <a:highlight>
                  <a:srgbClr val="FFFF00"/>
                </a:highlight>
              </a:rPr>
              <a:t> un </a:t>
            </a:r>
            <a:r>
              <a:rPr lang="en-GB" sz="1000" dirty="0" err="1">
                <a:solidFill>
                  <a:schemeClr val="tx1"/>
                </a:solidFill>
                <a:highlight>
                  <a:srgbClr val="FFFF00"/>
                </a:highlight>
              </a:rPr>
              <a:t>télé</a:t>
            </a:r>
            <a:r>
              <a:rPr lang="en-GB" sz="1000" dirty="0">
                <a:solidFill>
                  <a:schemeClr val="tx1"/>
                </a:solidFill>
                <a:highlight>
                  <a:srgbClr val="FFFF00"/>
                </a:highlight>
              </a:rPr>
              <a:t> </a:t>
            </a:r>
            <a:r>
              <a:rPr lang="en-GB" sz="1000" dirty="0" err="1">
                <a:solidFill>
                  <a:schemeClr val="tx1"/>
                </a:solidFill>
                <a:highlight>
                  <a:srgbClr val="FFFF00"/>
                </a:highlight>
              </a:rPr>
              <a:t>conseiller</a:t>
            </a:r>
            <a:endParaRPr lang="en-GB" sz="1000" dirty="0">
              <a:solidFill>
                <a:schemeClr val="tx1"/>
              </a:solidFill>
              <a:highlight>
                <a:srgbClr val="FFFF00"/>
              </a:highlight>
            </a:endParaRPr>
          </a:p>
          <a:p>
            <a:r>
              <a:rPr lang="en-GB" sz="1000" dirty="0">
                <a:solidFill>
                  <a:schemeClr val="tx1"/>
                </a:solidFill>
              </a:rPr>
              <a:t>2- Augmenter le </a:t>
            </a:r>
            <a:r>
              <a:rPr lang="en-GB" sz="1000" dirty="0" err="1">
                <a:solidFill>
                  <a:schemeClr val="tx1"/>
                </a:solidFill>
              </a:rPr>
              <a:t>nombre</a:t>
            </a:r>
            <a:r>
              <a:rPr lang="en-GB" sz="1000" dirty="0">
                <a:solidFill>
                  <a:schemeClr val="tx1"/>
                </a:solidFill>
              </a:rPr>
              <a:t> de tele </a:t>
            </a:r>
            <a:r>
              <a:rPr lang="en-GB" sz="1000" dirty="0" err="1">
                <a:solidFill>
                  <a:schemeClr val="tx1"/>
                </a:solidFill>
              </a:rPr>
              <a:t>conseillers</a:t>
            </a:r>
            <a:endParaRPr lang="en-GB" sz="1000" dirty="0">
              <a:solidFill>
                <a:schemeClr val="tx1"/>
              </a:solidFill>
            </a:endParaRPr>
          </a:p>
          <a:p>
            <a:r>
              <a:rPr lang="en-GB" sz="1000" dirty="0">
                <a:solidFill>
                  <a:schemeClr val="tx1"/>
                </a:solidFill>
              </a:rPr>
              <a:t>3- Optimisation de </a:t>
            </a:r>
            <a:r>
              <a:rPr lang="en-GB" sz="1000" dirty="0" err="1">
                <a:solidFill>
                  <a:schemeClr val="tx1"/>
                </a:solidFill>
              </a:rPr>
              <a:t>l’affectation</a:t>
            </a:r>
            <a:r>
              <a:rPr lang="en-GB" sz="1000" dirty="0">
                <a:solidFill>
                  <a:schemeClr val="tx1"/>
                </a:solidFill>
              </a:rPr>
              <a:t> des apples </a:t>
            </a:r>
          </a:p>
          <a:p>
            <a:r>
              <a:rPr lang="en-GB" sz="1000" dirty="0">
                <a:solidFill>
                  <a:schemeClr val="tx1"/>
                </a:solidFill>
              </a:rPr>
              <a:t>4- </a:t>
            </a:r>
            <a:r>
              <a:rPr lang="en-GB" sz="1000" dirty="0" err="1">
                <a:solidFill>
                  <a:schemeClr val="tx1"/>
                </a:solidFill>
              </a:rPr>
              <a:t>Ouvrir</a:t>
            </a:r>
            <a:r>
              <a:rPr lang="en-GB" sz="1000" dirty="0">
                <a:solidFill>
                  <a:schemeClr val="tx1"/>
                </a:solidFill>
              </a:rPr>
              <a:t> un canal Web/Mobile de reclamation qui </a:t>
            </a:r>
            <a:r>
              <a:rPr lang="en-GB" sz="1000" dirty="0" err="1">
                <a:solidFill>
                  <a:schemeClr val="tx1"/>
                </a:solidFill>
              </a:rPr>
              <a:t>enregistre</a:t>
            </a:r>
            <a:r>
              <a:rPr lang="en-GB" sz="1000" dirty="0">
                <a:solidFill>
                  <a:schemeClr val="tx1"/>
                </a:solidFill>
              </a:rPr>
              <a:t> </a:t>
            </a:r>
            <a:r>
              <a:rPr lang="en-GB" sz="1000" dirty="0" err="1">
                <a:solidFill>
                  <a:schemeClr val="tx1"/>
                </a:solidFill>
              </a:rPr>
              <a:t>automatiquement</a:t>
            </a:r>
            <a:r>
              <a:rPr lang="en-GB" sz="1000" dirty="0">
                <a:solidFill>
                  <a:schemeClr val="tx1"/>
                </a:solidFill>
              </a:rPr>
              <a:t> les reclamations</a:t>
            </a:r>
          </a:p>
          <a:p>
            <a:r>
              <a:rPr lang="en-GB" sz="1000" dirty="0">
                <a:solidFill>
                  <a:schemeClr val="tx1"/>
                </a:solidFill>
              </a:rPr>
              <a:t>5- </a:t>
            </a:r>
            <a:r>
              <a:rPr lang="en-GB" sz="1000" dirty="0" err="1">
                <a:solidFill>
                  <a:schemeClr val="tx1"/>
                </a:solidFill>
              </a:rPr>
              <a:t>Piloter</a:t>
            </a:r>
            <a:r>
              <a:rPr lang="en-GB" sz="1000" dirty="0">
                <a:solidFill>
                  <a:schemeClr val="tx1"/>
                </a:solidFill>
              </a:rPr>
              <a:t> et </a:t>
            </a:r>
            <a:r>
              <a:rPr lang="en-GB" sz="1000" dirty="0" err="1">
                <a:solidFill>
                  <a:schemeClr val="tx1"/>
                </a:solidFill>
              </a:rPr>
              <a:t>mesurer</a:t>
            </a:r>
            <a:r>
              <a:rPr lang="en-GB" sz="1000" dirty="0">
                <a:solidFill>
                  <a:schemeClr val="tx1"/>
                </a:solidFill>
              </a:rPr>
              <a:t> les temps de </a:t>
            </a:r>
            <a:r>
              <a:rPr lang="en-GB" sz="1000" dirty="0" err="1">
                <a:solidFill>
                  <a:schemeClr val="tx1"/>
                </a:solidFill>
              </a:rPr>
              <a:t>réponse</a:t>
            </a:r>
            <a:endParaRPr lang="en-GB" sz="1000" dirty="0">
              <a:solidFill>
                <a:schemeClr val="tx1"/>
              </a:solidFill>
            </a:endParaRPr>
          </a:p>
          <a:p>
            <a:r>
              <a:rPr lang="en-GB" sz="1000" dirty="0">
                <a:solidFill>
                  <a:schemeClr val="tx1"/>
                </a:solidFill>
              </a:rPr>
              <a:t>6- </a:t>
            </a:r>
            <a:r>
              <a:rPr lang="en-GB" sz="1000" dirty="0" err="1">
                <a:solidFill>
                  <a:schemeClr val="tx1"/>
                </a:solidFill>
              </a:rPr>
              <a:t>Etendre</a:t>
            </a:r>
            <a:r>
              <a:rPr lang="en-GB" sz="1000" dirty="0">
                <a:solidFill>
                  <a:schemeClr val="tx1"/>
                </a:solidFill>
              </a:rPr>
              <a:t> la </a:t>
            </a:r>
            <a:r>
              <a:rPr lang="en-GB" sz="1000" dirty="0" err="1">
                <a:solidFill>
                  <a:schemeClr val="tx1"/>
                </a:solidFill>
              </a:rPr>
              <a:t>plage</a:t>
            </a:r>
            <a:r>
              <a:rPr lang="en-GB" sz="1000" dirty="0">
                <a:solidFill>
                  <a:schemeClr val="tx1"/>
                </a:solidFill>
              </a:rPr>
              <a:t> </a:t>
            </a:r>
            <a:r>
              <a:rPr lang="en-GB" sz="1000" dirty="0" err="1">
                <a:solidFill>
                  <a:schemeClr val="tx1"/>
                </a:solidFill>
              </a:rPr>
              <a:t>horaire</a:t>
            </a:r>
            <a:r>
              <a:rPr lang="en-GB" sz="1000" dirty="0">
                <a:solidFill>
                  <a:schemeClr val="tx1"/>
                </a:solidFill>
              </a:rPr>
              <a:t> du centre </a:t>
            </a:r>
            <a:r>
              <a:rPr lang="en-GB" sz="1000" dirty="0" err="1">
                <a:solidFill>
                  <a:schemeClr val="tx1"/>
                </a:solidFill>
              </a:rPr>
              <a:t>d’appel</a:t>
            </a:r>
            <a:r>
              <a:rPr lang="en-GB" sz="1000" dirty="0">
                <a:solidFill>
                  <a:schemeClr val="tx1"/>
                </a:solidFill>
              </a:rPr>
              <a:t> pour </a:t>
            </a:r>
            <a:r>
              <a:rPr lang="en-GB" sz="1000" dirty="0" err="1">
                <a:solidFill>
                  <a:schemeClr val="tx1"/>
                </a:solidFill>
              </a:rPr>
              <a:t>éviter</a:t>
            </a:r>
            <a:r>
              <a:rPr lang="en-GB" sz="1000" dirty="0">
                <a:solidFill>
                  <a:schemeClr val="tx1"/>
                </a:solidFill>
              </a:rPr>
              <a:t> les concentration     </a:t>
            </a:r>
          </a:p>
        </p:txBody>
      </p:sp>
      <p:sp>
        <p:nvSpPr>
          <p:cNvPr id="4" name="ZoneTexte 3">
            <a:extLst>
              <a:ext uri="{FF2B5EF4-FFF2-40B4-BE49-F238E27FC236}">
                <a16:creationId xmlns:a16="http://schemas.microsoft.com/office/drawing/2014/main" id="{76E9366E-A79A-07DC-D653-A8D2AA138754}"/>
              </a:ext>
            </a:extLst>
          </p:cNvPr>
          <p:cNvSpPr txBox="1"/>
          <p:nvPr/>
        </p:nvSpPr>
        <p:spPr>
          <a:xfrm>
            <a:off x="415634" y="2200776"/>
            <a:ext cx="8285913" cy="1169551"/>
          </a:xfrm>
          <a:prstGeom prst="rect">
            <a:avLst/>
          </a:prstGeom>
          <a:noFill/>
          <a:ln>
            <a:solidFill>
              <a:schemeClr val="accent1">
                <a:shade val="15000"/>
              </a:schemeClr>
            </a:solidFill>
          </a:ln>
        </p:spPr>
        <p:txBody>
          <a:bodyPr wrap="square">
            <a:spAutoFit/>
          </a:bodyPr>
          <a:lstStyle/>
          <a:p>
            <a:r>
              <a:rPr lang="fr-FR" sz="1000" dirty="0"/>
              <a:t>Idées Rajaa </a:t>
            </a:r>
          </a:p>
          <a:p>
            <a:r>
              <a:rPr lang="fr-FR" sz="1000" dirty="0"/>
              <a:t>1/ Contact Agence/SMS CC</a:t>
            </a:r>
          </a:p>
          <a:p>
            <a:r>
              <a:rPr lang="fr-FR" sz="1000" dirty="0"/>
              <a:t>2/Contact </a:t>
            </a:r>
            <a:r>
              <a:rPr lang="fr-FR" sz="1000" dirty="0" err="1"/>
              <a:t>CRc</a:t>
            </a:r>
            <a:r>
              <a:rPr lang="fr-FR" sz="1000" dirty="0"/>
              <a:t> 24/7</a:t>
            </a:r>
          </a:p>
          <a:p>
            <a:r>
              <a:rPr lang="fr-FR" sz="1000" dirty="0"/>
              <a:t>3/ Préciser les </a:t>
            </a:r>
            <a:r>
              <a:rPr lang="fr-FR" sz="1000" dirty="0" err="1"/>
              <a:t>nums</a:t>
            </a:r>
            <a:r>
              <a:rPr lang="fr-FR" sz="1000" dirty="0"/>
              <a:t> clairement sur (Appli,  Site, DAB)</a:t>
            </a:r>
          </a:p>
          <a:p>
            <a:r>
              <a:rPr lang="fr-FR" sz="1000" dirty="0">
                <a:highlight>
                  <a:srgbClr val="FFFF00"/>
                </a:highlight>
              </a:rPr>
              <a:t>4/ Utiliser </a:t>
            </a:r>
            <a:r>
              <a:rPr lang="fr-FR" sz="1000" dirty="0" err="1">
                <a:highlight>
                  <a:srgbClr val="FFFF00"/>
                </a:highlight>
              </a:rPr>
              <a:t>whatsup</a:t>
            </a:r>
            <a:r>
              <a:rPr lang="fr-FR" sz="1000" dirty="0">
                <a:highlight>
                  <a:srgbClr val="FFFF00"/>
                </a:highlight>
              </a:rPr>
              <a:t> pour recueillir réclamation</a:t>
            </a:r>
          </a:p>
          <a:p>
            <a:r>
              <a:rPr lang="fr-FR" sz="1000" dirty="0"/>
              <a:t>5/ Saisir Réclamation sur site Instit + App Mob</a:t>
            </a:r>
          </a:p>
          <a:p>
            <a:r>
              <a:rPr lang="fr-FR" sz="1000" dirty="0"/>
              <a:t>6/ Fixer objectif prise en charge réclamation chez les CC</a:t>
            </a:r>
          </a:p>
        </p:txBody>
      </p:sp>
      <p:sp>
        <p:nvSpPr>
          <p:cNvPr id="6" name="ZoneTexte 5">
            <a:extLst>
              <a:ext uri="{FF2B5EF4-FFF2-40B4-BE49-F238E27FC236}">
                <a16:creationId xmlns:a16="http://schemas.microsoft.com/office/drawing/2014/main" id="{7A0238EF-9874-B5B4-9C57-17E12C47A632}"/>
              </a:ext>
            </a:extLst>
          </p:cNvPr>
          <p:cNvSpPr txBox="1"/>
          <p:nvPr/>
        </p:nvSpPr>
        <p:spPr>
          <a:xfrm>
            <a:off x="415633" y="3600862"/>
            <a:ext cx="8285913" cy="1169551"/>
          </a:xfrm>
          <a:prstGeom prst="rect">
            <a:avLst/>
          </a:prstGeom>
          <a:noFill/>
          <a:ln>
            <a:solidFill>
              <a:schemeClr val="accent1">
                <a:shade val="15000"/>
              </a:schemeClr>
            </a:solidFill>
          </a:ln>
        </p:spPr>
        <p:txBody>
          <a:bodyPr wrap="square">
            <a:spAutoFit/>
          </a:bodyPr>
          <a:lstStyle/>
          <a:p>
            <a:r>
              <a:rPr lang="fr-FR" sz="1000" dirty="0"/>
              <a:t>Idées Aissatou </a:t>
            </a:r>
            <a:r>
              <a:rPr lang="fr-FR" sz="1000" dirty="0" err="1"/>
              <a:t>Rassoul</a:t>
            </a:r>
            <a:endParaRPr lang="fr-FR" sz="1000" dirty="0"/>
          </a:p>
          <a:p>
            <a:r>
              <a:rPr lang="fr-FR" sz="1000" dirty="0"/>
              <a:t>1- </a:t>
            </a:r>
            <a:r>
              <a:rPr lang="fr-FR" sz="1000" u="sng" dirty="0">
                <a:highlight>
                  <a:srgbClr val="FFFF00"/>
                </a:highlight>
              </a:rPr>
              <a:t>Avoir un répondeur automatique IA </a:t>
            </a:r>
          </a:p>
          <a:p>
            <a:r>
              <a:rPr lang="fr-FR" sz="1000" dirty="0"/>
              <a:t>2- Avoir plusieurs numéros de téléphone avec des équipes dédiées</a:t>
            </a:r>
          </a:p>
          <a:p>
            <a:r>
              <a:rPr lang="fr-FR" sz="1000" dirty="0"/>
              <a:t>3- SVI</a:t>
            </a:r>
          </a:p>
          <a:p>
            <a:r>
              <a:rPr lang="fr-FR" sz="1000" dirty="0"/>
              <a:t>4 - Bonus/ Malus des téléconseillers sur les appels répondus</a:t>
            </a:r>
          </a:p>
          <a:p>
            <a:r>
              <a:rPr lang="fr-FR" sz="1000" dirty="0"/>
              <a:t>5 - Renforcer les équipes des téléconseillers</a:t>
            </a:r>
          </a:p>
          <a:p>
            <a:r>
              <a:rPr lang="fr-FR" sz="1000" dirty="0"/>
              <a:t>6- Enregistrements des appels avec système de rappel</a:t>
            </a:r>
          </a:p>
        </p:txBody>
      </p:sp>
      <p:sp>
        <p:nvSpPr>
          <p:cNvPr id="8" name="ZoneTexte 7">
            <a:extLst>
              <a:ext uri="{FF2B5EF4-FFF2-40B4-BE49-F238E27FC236}">
                <a16:creationId xmlns:a16="http://schemas.microsoft.com/office/drawing/2014/main" id="{03F6B687-5E81-F761-04AE-408FC13DB379}"/>
              </a:ext>
            </a:extLst>
          </p:cNvPr>
          <p:cNvSpPr txBox="1"/>
          <p:nvPr/>
        </p:nvSpPr>
        <p:spPr>
          <a:xfrm>
            <a:off x="415632" y="4905584"/>
            <a:ext cx="8285913" cy="1654299"/>
          </a:xfrm>
          <a:prstGeom prst="rect">
            <a:avLst/>
          </a:prstGeom>
          <a:noFill/>
          <a:ln>
            <a:solidFill>
              <a:schemeClr val="accent1">
                <a:shade val="15000"/>
              </a:schemeClr>
            </a:solidFill>
          </a:ln>
        </p:spPr>
        <p:txBody>
          <a:bodyPr wrap="square">
            <a:spAutoFit/>
          </a:bodyPr>
          <a:lstStyle/>
          <a:p>
            <a:endParaRPr lang="fr-FR" sz="1050" dirty="0"/>
          </a:p>
          <a:p>
            <a:r>
              <a:rPr lang="fr-FR" sz="1050" dirty="0"/>
              <a:t>FRANK </a:t>
            </a:r>
          </a:p>
          <a:p>
            <a:r>
              <a:rPr lang="fr-FR" sz="1050" dirty="0"/>
              <a:t>1- </a:t>
            </a:r>
            <a:r>
              <a:rPr lang="fr-FR" sz="1000" dirty="0"/>
              <a:t>PLUS DE TELECONSIELLIER</a:t>
            </a:r>
          </a:p>
          <a:p>
            <a:r>
              <a:rPr lang="fr-FR" sz="1000" dirty="0"/>
              <a:t>2- Instaurer un </a:t>
            </a:r>
            <a:r>
              <a:rPr lang="fr-FR" sz="1000" dirty="0" err="1"/>
              <a:t>systeme</a:t>
            </a:r>
            <a:r>
              <a:rPr lang="fr-FR" sz="1000" dirty="0"/>
              <a:t> de rappel pour les appels manqués</a:t>
            </a:r>
          </a:p>
          <a:p>
            <a:r>
              <a:rPr lang="fr-FR" sz="1000" dirty="0"/>
              <a:t>3- Mise en place d'un système permettant d'agrémenter l'attente </a:t>
            </a:r>
          </a:p>
          <a:p>
            <a:r>
              <a:rPr lang="fr-FR" sz="1000" dirty="0"/>
              <a:t>4- </a:t>
            </a:r>
            <a:r>
              <a:rPr lang="fr-FR" sz="1000" dirty="0">
                <a:highlight>
                  <a:srgbClr val="FFFF00"/>
                </a:highlight>
              </a:rPr>
              <a:t>Utilisation de l'IA permettant une première prise en charge</a:t>
            </a:r>
          </a:p>
          <a:p>
            <a:r>
              <a:rPr lang="fr-FR" sz="1000" dirty="0"/>
              <a:t>5- Meilleure organisation des call center</a:t>
            </a:r>
          </a:p>
          <a:p>
            <a:r>
              <a:rPr lang="fr-FR" sz="1000" dirty="0"/>
              <a:t>6- Prévoir plus de ligne </a:t>
            </a:r>
          </a:p>
          <a:p>
            <a:r>
              <a:rPr lang="fr-FR" sz="1000" dirty="0"/>
              <a:t> </a:t>
            </a:r>
          </a:p>
          <a:p>
            <a:r>
              <a:rPr lang="fr-FR" sz="1000" dirty="0"/>
              <a:t>Dispose d’un menu contextuel</a:t>
            </a:r>
            <a:endParaRPr lang="en-GB" sz="1000" dirty="0"/>
          </a:p>
        </p:txBody>
      </p:sp>
      <p:sp>
        <p:nvSpPr>
          <p:cNvPr id="3" name="ZoneTexte 2">
            <a:extLst>
              <a:ext uri="{FF2B5EF4-FFF2-40B4-BE49-F238E27FC236}">
                <a16:creationId xmlns:a16="http://schemas.microsoft.com/office/drawing/2014/main" id="{A4A445EF-8C9E-3E2D-6844-F150BF62132B}"/>
              </a:ext>
            </a:extLst>
          </p:cNvPr>
          <p:cNvSpPr txBox="1"/>
          <p:nvPr/>
        </p:nvSpPr>
        <p:spPr>
          <a:xfrm>
            <a:off x="8812306" y="3851449"/>
            <a:ext cx="3110752" cy="2708434"/>
          </a:xfrm>
          <a:prstGeom prst="rect">
            <a:avLst/>
          </a:prstGeom>
          <a:noFill/>
        </p:spPr>
        <p:txBody>
          <a:bodyPr wrap="square">
            <a:spAutoFit/>
          </a:bodyPr>
          <a:lstStyle/>
          <a:p>
            <a:pPr algn="ctr"/>
            <a:r>
              <a:rPr lang="fr-FR" sz="1000" dirty="0"/>
              <a:t>Une partie intégrante du processus de Design </a:t>
            </a:r>
            <a:r>
              <a:rPr lang="fr-FR" sz="1000" dirty="0" err="1"/>
              <a:t>Thinking</a:t>
            </a:r>
            <a:r>
              <a:rPr lang="fr-FR" sz="1000" dirty="0"/>
              <a:t> consiste à définir </a:t>
            </a:r>
          </a:p>
          <a:p>
            <a:pPr algn="ctr"/>
            <a:r>
              <a:rPr lang="fr-FR" sz="1000" dirty="0"/>
              <a:t>un énoncé de problème significatif et susceptible d’inciter à l’action, </a:t>
            </a:r>
          </a:p>
          <a:p>
            <a:pPr algn="ctr"/>
            <a:r>
              <a:rPr lang="fr-FR" sz="1000" dirty="0"/>
              <a:t>que le design </a:t>
            </a:r>
            <a:r>
              <a:rPr lang="fr-FR" sz="1000" dirty="0" err="1"/>
              <a:t>thinker</a:t>
            </a:r>
            <a:r>
              <a:rPr lang="fr-FR" sz="1000" dirty="0"/>
              <a:t> s’attachera à résoudre.</a:t>
            </a:r>
          </a:p>
          <a:p>
            <a:pPr algn="ctr"/>
            <a:endParaRPr lang="fr-FR" sz="1000" dirty="0"/>
          </a:p>
          <a:p>
            <a:pPr algn="ctr"/>
            <a:r>
              <a:rPr lang="fr-FR" sz="1000" dirty="0"/>
              <a:t>En début de processus, </a:t>
            </a:r>
          </a:p>
          <a:p>
            <a:pPr algn="ctr"/>
            <a:r>
              <a:rPr lang="fr-FR" sz="1000" b="1" dirty="0"/>
              <a:t>on se concentre sur le problème </a:t>
            </a:r>
          </a:p>
          <a:p>
            <a:pPr algn="ctr"/>
            <a:r>
              <a:rPr lang="fr-FR" sz="1000" dirty="0"/>
              <a:t>et non sur la recherche de solution.</a:t>
            </a:r>
          </a:p>
          <a:p>
            <a:pPr algn="ctr"/>
            <a:endParaRPr lang="fr-FR" sz="1000" dirty="0"/>
          </a:p>
          <a:p>
            <a:pPr algn="ctr"/>
            <a:r>
              <a:rPr lang="fr-FR" sz="1400" b="1" dirty="0"/>
              <a:t>Comment pourrions-nous aider les</a:t>
            </a:r>
            <a:r>
              <a:rPr lang="fr-FR" sz="1400" b="1" dirty="0">
                <a:solidFill>
                  <a:srgbClr val="0070C0"/>
                </a:solidFill>
              </a:rPr>
              <a:t>[l’utilisateur]</a:t>
            </a:r>
          </a:p>
          <a:p>
            <a:pPr algn="ctr"/>
            <a:r>
              <a:rPr lang="fr-FR" sz="1400" b="1" dirty="0"/>
              <a:t>à satisfaire </a:t>
            </a:r>
            <a:r>
              <a:rPr lang="fr-FR" sz="1400" b="1" dirty="0">
                <a:solidFill>
                  <a:srgbClr val="0070C0"/>
                </a:solidFill>
              </a:rPr>
              <a:t>[un certain but ou besoin]</a:t>
            </a:r>
          </a:p>
          <a:p>
            <a:pPr algn="ctr"/>
            <a:r>
              <a:rPr lang="fr-FR" sz="1400" b="1" dirty="0"/>
              <a:t>en appliquant </a:t>
            </a:r>
            <a:r>
              <a:rPr lang="fr-FR" sz="1400" b="1" dirty="0">
                <a:solidFill>
                  <a:srgbClr val="0070C0"/>
                </a:solidFill>
              </a:rPr>
              <a:t>[certaines restrictions / certains principes]</a:t>
            </a:r>
            <a:r>
              <a:rPr lang="fr-FR" sz="1400" b="1" dirty="0"/>
              <a:t> ?</a:t>
            </a:r>
          </a:p>
        </p:txBody>
      </p:sp>
      <p:sp>
        <p:nvSpPr>
          <p:cNvPr id="7" name="ZoneTexte 6">
            <a:extLst>
              <a:ext uri="{FF2B5EF4-FFF2-40B4-BE49-F238E27FC236}">
                <a16:creationId xmlns:a16="http://schemas.microsoft.com/office/drawing/2014/main" id="{8102EE82-1527-87D0-FF15-1E2355571EB8}"/>
              </a:ext>
            </a:extLst>
          </p:cNvPr>
          <p:cNvSpPr txBox="1"/>
          <p:nvPr/>
        </p:nvSpPr>
        <p:spPr>
          <a:xfrm>
            <a:off x="197224" y="158967"/>
            <a:ext cx="5423647" cy="307777"/>
          </a:xfrm>
          <a:prstGeom prst="rect">
            <a:avLst/>
          </a:prstGeom>
          <a:noFill/>
        </p:spPr>
        <p:txBody>
          <a:bodyPr wrap="square">
            <a:spAutoFit/>
          </a:bodyPr>
          <a:lstStyle/>
          <a:p>
            <a:pPr algn="ctr"/>
            <a:r>
              <a:rPr lang="fr-FR" sz="1400" b="1" dirty="0" err="1"/>
              <a:t>Bainstorming</a:t>
            </a:r>
            <a:r>
              <a:rPr lang="fr-FR" sz="1400" b="1" dirty="0"/>
              <a:t> Question : </a:t>
            </a:r>
            <a:r>
              <a:rPr lang="fr-FR" sz="1400" dirty="0">
                <a:solidFill>
                  <a:srgbClr val="C00000"/>
                </a:solidFill>
              </a:rPr>
              <a:t>Comment assurer la joignabilité à 100%?</a:t>
            </a:r>
          </a:p>
        </p:txBody>
      </p:sp>
      <p:sp>
        <p:nvSpPr>
          <p:cNvPr id="9" name="ZoneTexte 8">
            <a:extLst>
              <a:ext uri="{FF2B5EF4-FFF2-40B4-BE49-F238E27FC236}">
                <a16:creationId xmlns:a16="http://schemas.microsoft.com/office/drawing/2014/main" id="{9A2BC499-13D5-1094-C7F1-7B9E922DBD7E}"/>
              </a:ext>
            </a:extLst>
          </p:cNvPr>
          <p:cNvSpPr txBox="1"/>
          <p:nvPr/>
        </p:nvSpPr>
        <p:spPr>
          <a:xfrm>
            <a:off x="8812306" y="135791"/>
            <a:ext cx="3379694" cy="1815882"/>
          </a:xfrm>
          <a:prstGeom prst="rect">
            <a:avLst/>
          </a:prstGeom>
          <a:noFill/>
        </p:spPr>
        <p:txBody>
          <a:bodyPr wrap="square">
            <a:spAutoFit/>
          </a:bodyPr>
          <a:lstStyle/>
          <a:p>
            <a:pPr algn="just"/>
            <a:r>
              <a:rPr lang="fr-FR" sz="1400" b="1" dirty="0"/>
              <a:t>Enoncé problématique : </a:t>
            </a:r>
            <a:r>
              <a:rPr lang="fr-FR" sz="1400" dirty="0">
                <a:solidFill>
                  <a:srgbClr val="C00000"/>
                </a:solidFill>
              </a:rPr>
              <a:t>Comment avoir un outil omnicanal qui serait en mesure de qualifier/analyser/traiter les réclamations des clients avec l’intelligence artificielle tout en respectant les règles de protection de données et de cybersécurité, et d’orienter en dernier recours le client vers un téléconseiller?</a:t>
            </a:r>
          </a:p>
        </p:txBody>
      </p:sp>
    </p:spTree>
    <p:extLst>
      <p:ext uri="{BB962C8B-B14F-4D97-AF65-F5344CB8AC3E}">
        <p14:creationId xmlns:p14="http://schemas.microsoft.com/office/powerpoint/2010/main" val="204424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D95008-8298-41BF-886E-DE6E39D08469}"/>
              </a:ext>
            </a:extLst>
          </p:cNvPr>
          <p:cNvSpPr>
            <a:spLocks noGrp="1"/>
          </p:cNvSpPr>
          <p:nvPr>
            <p:ph type="title"/>
          </p:nvPr>
        </p:nvSpPr>
        <p:spPr>
          <a:xfrm>
            <a:off x="433916" y="264108"/>
            <a:ext cx="11328000" cy="529825"/>
          </a:xfrm>
        </p:spPr>
        <p:txBody>
          <a:bodyPr/>
          <a:lstStyle/>
          <a:p>
            <a:r>
              <a:rPr lang="fr-FR" b="1" dirty="0"/>
              <a:t>Scenario ROSE / NOIR</a:t>
            </a:r>
          </a:p>
        </p:txBody>
      </p:sp>
      <p:sp>
        <p:nvSpPr>
          <p:cNvPr id="4" name="ZoneTexte 3">
            <a:extLst>
              <a:ext uri="{FF2B5EF4-FFF2-40B4-BE49-F238E27FC236}">
                <a16:creationId xmlns:a16="http://schemas.microsoft.com/office/drawing/2014/main" id="{E9C82C3B-1A8B-480B-A145-1550C20BA893}"/>
              </a:ext>
            </a:extLst>
          </p:cNvPr>
          <p:cNvSpPr txBox="1"/>
          <p:nvPr/>
        </p:nvSpPr>
        <p:spPr>
          <a:xfrm>
            <a:off x="372177" y="1190787"/>
            <a:ext cx="11389740" cy="5509200"/>
          </a:xfrm>
          <a:prstGeom prst="rect">
            <a:avLst/>
          </a:prstGeom>
          <a:noFill/>
        </p:spPr>
        <p:txBody>
          <a:bodyPr wrap="square">
            <a:spAutoFit/>
          </a:bodyPr>
          <a:lstStyle/>
          <a:p>
            <a:r>
              <a:rPr lang="fr-FR" sz="1600" b="1" dirty="0">
                <a:solidFill>
                  <a:srgbClr val="C00000"/>
                </a:solidFill>
                <a:highlight>
                  <a:srgbClr val="FFFF00"/>
                </a:highlight>
              </a:rPr>
              <a:t>Comment avoir un outil omnicanal qui serait en mesure de qualifier/analyser/traiter les réclamations des clients avec l’intelligence artificielle tout en respectant les règles de protection de données et de cybersécurité, et d’orienter en dernier recours le client vers un téléconseiller?</a:t>
            </a:r>
            <a:endParaRPr lang="fr-FR" sz="1600" b="1" dirty="0">
              <a:solidFill>
                <a:srgbClr val="C00000"/>
              </a:solidFill>
            </a:endParaRPr>
          </a:p>
          <a:p>
            <a:endParaRPr lang="fr-FR" sz="1600" dirty="0"/>
          </a:p>
          <a:p>
            <a:r>
              <a:rPr lang="fr-FR" sz="1600" dirty="0"/>
              <a:t>On fait ressortir les critères de réussite ou d’échec du projet et leurs conséquences</a:t>
            </a:r>
          </a:p>
          <a:p>
            <a:r>
              <a:rPr lang="fr-FR" sz="1600" dirty="0"/>
              <a:t>Le scénario rose et le scénario noir sont des techniques de réflexion qui aident à explorer différentes perspectives sur un sujet.</a:t>
            </a:r>
          </a:p>
          <a:p>
            <a:endParaRPr lang="fr-FR" sz="1600" dirty="0"/>
          </a:p>
          <a:p>
            <a:r>
              <a:rPr lang="fr-FR" sz="1600" b="1" dirty="0">
                <a:solidFill>
                  <a:srgbClr val="C00000"/>
                </a:solidFill>
                <a:highlight>
                  <a:srgbClr val="FFFF00"/>
                </a:highlight>
              </a:rPr>
              <a:t>Scénario rose : </a:t>
            </a:r>
          </a:p>
          <a:p>
            <a:r>
              <a:rPr lang="fr-FR" sz="1600" dirty="0"/>
              <a:t>- Imaginez le meilleur résultat possible lié au sujet : </a:t>
            </a:r>
            <a:r>
              <a:rPr lang="fr-FR" sz="1600" b="1" dirty="0">
                <a:solidFill>
                  <a:srgbClr val="C00000"/>
                </a:solidFill>
                <a:highlight>
                  <a:srgbClr val="FFFF00"/>
                </a:highlight>
              </a:rPr>
              <a:t>l’IA peut traiter la réclamation à 100%</a:t>
            </a:r>
          </a:p>
          <a:p>
            <a:r>
              <a:rPr lang="fr-FR" sz="1600" dirty="0"/>
              <a:t>   - Envisagez les aspects positifs, les opportunités, et les solutions idéales.</a:t>
            </a:r>
          </a:p>
          <a:p>
            <a:r>
              <a:rPr lang="fr-FR" sz="1600" dirty="0"/>
              <a:t>   - "Quels avantages pourraient découler de cette situation ?" </a:t>
            </a:r>
          </a:p>
          <a:p>
            <a:r>
              <a:rPr lang="fr-FR" sz="1600" dirty="0"/>
              <a:t>   - "Quelles actions pourraient conduire à un succès optimal ?"</a:t>
            </a:r>
          </a:p>
          <a:p>
            <a:endParaRPr lang="fr-FR" sz="1600" dirty="0"/>
          </a:p>
          <a:p>
            <a:r>
              <a:rPr lang="fr-FR" sz="1600" b="1" dirty="0">
                <a:solidFill>
                  <a:srgbClr val="C00000"/>
                </a:solidFill>
                <a:highlight>
                  <a:srgbClr val="FFFF00"/>
                </a:highlight>
              </a:rPr>
              <a:t>Scénario noir :</a:t>
            </a:r>
          </a:p>
          <a:p>
            <a:r>
              <a:rPr lang="fr-FR" sz="1600" dirty="0"/>
              <a:t>   - Pensez au pire scénario possible associé au sujet. </a:t>
            </a:r>
            <a:r>
              <a:rPr lang="fr-FR" sz="1600" b="1" dirty="0">
                <a:solidFill>
                  <a:srgbClr val="C00000"/>
                </a:solidFill>
                <a:highlight>
                  <a:srgbClr val="FFFF00"/>
                </a:highlight>
              </a:rPr>
              <a:t>l’IA doit orienter vers un téléconseiller</a:t>
            </a:r>
            <a:endParaRPr lang="fr-FR" sz="1600" dirty="0"/>
          </a:p>
          <a:p>
            <a:r>
              <a:rPr lang="fr-FR" sz="1600" dirty="0"/>
              <a:t>   - Identifiez les risques, les problèmes potentiels, et les conséquences négatives.</a:t>
            </a:r>
          </a:p>
          <a:p>
            <a:r>
              <a:rPr lang="fr-FR" sz="1600" dirty="0"/>
              <a:t>   - "Quels obstacles pourraient survenir ?" </a:t>
            </a:r>
          </a:p>
          <a:p>
            <a:r>
              <a:rPr lang="fr-FR" sz="1600" dirty="0"/>
              <a:t>   - "Quels sont les aspects les moins favorables de cette situation ?"</a:t>
            </a:r>
          </a:p>
          <a:p>
            <a:endParaRPr lang="fr-FR" sz="1600" dirty="0"/>
          </a:p>
          <a:p>
            <a:r>
              <a:rPr lang="fr-FR" sz="1600" dirty="0"/>
              <a:t>En combinant ces deux approches, vous obtenez une vision plus complète du sujet, ce qui peut vous aider à prendre des décisions éclairées. Cela permet également d'anticiper les défis potentiels tout en restant optimiste quant aux solutions possibles.</a:t>
            </a:r>
          </a:p>
          <a:p>
            <a:endParaRPr lang="fr-FR" sz="1600" dirty="0"/>
          </a:p>
        </p:txBody>
      </p:sp>
    </p:spTree>
    <p:extLst>
      <p:ext uri="{BB962C8B-B14F-4D97-AF65-F5344CB8AC3E}">
        <p14:creationId xmlns:p14="http://schemas.microsoft.com/office/powerpoint/2010/main" val="247887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E28B4B9-117A-1BC3-F78B-49525F4A4AF6}"/>
              </a:ext>
            </a:extLst>
          </p:cNvPr>
          <p:cNvPicPr>
            <a:picLocks noChangeAspect="1"/>
          </p:cNvPicPr>
          <p:nvPr/>
        </p:nvPicPr>
        <p:blipFill rotWithShape="1">
          <a:blip r:embed="rId3"/>
          <a:srcRect l="12447" t="21495" r="36920" b="10994"/>
          <a:stretch/>
        </p:blipFill>
        <p:spPr>
          <a:xfrm>
            <a:off x="1261110" y="66311"/>
            <a:ext cx="9055585" cy="6791689"/>
          </a:xfrm>
          <a:prstGeom prst="rect">
            <a:avLst/>
          </a:prstGeom>
        </p:spPr>
      </p:pic>
    </p:spTree>
    <p:extLst>
      <p:ext uri="{BB962C8B-B14F-4D97-AF65-F5344CB8AC3E}">
        <p14:creationId xmlns:p14="http://schemas.microsoft.com/office/powerpoint/2010/main" val="86329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B828E01-522F-3E61-10A5-AABD3F001796}"/>
              </a:ext>
            </a:extLst>
          </p:cNvPr>
          <p:cNvPicPr>
            <a:picLocks noChangeAspect="1"/>
          </p:cNvPicPr>
          <p:nvPr/>
        </p:nvPicPr>
        <p:blipFill rotWithShape="1">
          <a:blip r:embed="rId3"/>
          <a:srcRect l="11520" t="17870" r="29407" b="8316"/>
          <a:stretch/>
        </p:blipFill>
        <p:spPr>
          <a:xfrm>
            <a:off x="430098" y="0"/>
            <a:ext cx="9757005" cy="6858000"/>
          </a:xfrm>
          <a:prstGeom prst="rect">
            <a:avLst/>
          </a:prstGeom>
        </p:spPr>
      </p:pic>
      <p:sp>
        <p:nvSpPr>
          <p:cNvPr id="7" name="Espace réservé du texte 6">
            <a:extLst>
              <a:ext uri="{FF2B5EF4-FFF2-40B4-BE49-F238E27FC236}">
                <a16:creationId xmlns:a16="http://schemas.microsoft.com/office/drawing/2014/main" id="{E68CA75E-368F-764D-6B74-87BE6FB3C6AB}"/>
              </a:ext>
            </a:extLst>
          </p:cNvPr>
          <p:cNvSpPr>
            <a:spLocks noGrp="1"/>
          </p:cNvSpPr>
          <p:nvPr>
            <p:ph type="body" sz="quarter" idx="3"/>
          </p:nvPr>
        </p:nvSpPr>
        <p:spPr/>
        <p:txBody>
          <a:bodyPr/>
          <a:lstStyle/>
          <a:p>
            <a:r>
              <a:rPr lang="fr-FR" dirty="0"/>
              <a:t>Téléphone</a:t>
            </a:r>
          </a:p>
          <a:p>
            <a:endParaRPr lang="fr-FR" dirty="0"/>
          </a:p>
        </p:txBody>
      </p:sp>
    </p:spTree>
    <p:extLst>
      <p:ext uri="{BB962C8B-B14F-4D97-AF65-F5344CB8AC3E}">
        <p14:creationId xmlns:p14="http://schemas.microsoft.com/office/powerpoint/2010/main" val="2345861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A1EECA-A670-57E7-3291-FEDED0FCBB71}"/>
              </a:ext>
            </a:extLst>
          </p:cNvPr>
          <p:cNvSpPr/>
          <p:nvPr/>
        </p:nvSpPr>
        <p:spPr>
          <a:xfrm>
            <a:off x="598573" y="3031237"/>
            <a:ext cx="932567" cy="16944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SENTIMENTS</a:t>
            </a:r>
            <a:endParaRPr lang="en-GB" sz="900" b="1" dirty="0">
              <a:solidFill>
                <a:schemeClr val="tx1"/>
              </a:solidFill>
            </a:endParaRPr>
          </a:p>
        </p:txBody>
      </p:sp>
      <p:sp>
        <p:nvSpPr>
          <p:cNvPr id="9" name="Rectangle 8">
            <a:extLst>
              <a:ext uri="{FF2B5EF4-FFF2-40B4-BE49-F238E27FC236}">
                <a16:creationId xmlns:a16="http://schemas.microsoft.com/office/drawing/2014/main" id="{FDAEEDA0-9B0F-9CBB-D86B-BA0926656412}"/>
              </a:ext>
            </a:extLst>
          </p:cNvPr>
          <p:cNvSpPr/>
          <p:nvPr/>
        </p:nvSpPr>
        <p:spPr>
          <a:xfrm>
            <a:off x="596002" y="5287087"/>
            <a:ext cx="945504" cy="14650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OPPORTUNITES</a:t>
            </a:r>
            <a:endParaRPr lang="en-GB" sz="900" b="1" dirty="0">
              <a:solidFill>
                <a:schemeClr val="tx1"/>
              </a:solidFill>
            </a:endParaRPr>
          </a:p>
        </p:txBody>
      </p:sp>
      <p:sp>
        <p:nvSpPr>
          <p:cNvPr id="10" name="Rectangle 9">
            <a:extLst>
              <a:ext uri="{FF2B5EF4-FFF2-40B4-BE49-F238E27FC236}">
                <a16:creationId xmlns:a16="http://schemas.microsoft.com/office/drawing/2014/main" id="{B69B96D6-78B7-4FC8-DEB5-7CA6D4B82843}"/>
              </a:ext>
            </a:extLst>
          </p:cNvPr>
          <p:cNvSpPr/>
          <p:nvPr/>
        </p:nvSpPr>
        <p:spPr>
          <a:xfrm>
            <a:off x="1547935" y="769460"/>
            <a:ext cx="1000165" cy="207454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Plusieurs tentatives d’appel  numéros occupés </a:t>
            </a:r>
          </a:p>
          <a:p>
            <a:endParaRPr lang="fr-FR" sz="800" dirty="0">
              <a:solidFill>
                <a:schemeClr val="tx1"/>
              </a:solidFill>
            </a:endParaRPr>
          </a:p>
          <a:p>
            <a:r>
              <a:rPr lang="fr-FR" sz="800" dirty="0">
                <a:solidFill>
                  <a:schemeClr val="tx1"/>
                </a:solidFill>
              </a:rPr>
              <a:t>Contact du service réclamation par mail , sans suite</a:t>
            </a:r>
          </a:p>
          <a:p>
            <a:endParaRPr lang="fr-FR" sz="800" dirty="0">
              <a:solidFill>
                <a:schemeClr val="tx1"/>
              </a:solidFill>
            </a:endParaRPr>
          </a:p>
          <a:p>
            <a:r>
              <a:rPr lang="fr-FR" sz="800" dirty="0">
                <a:solidFill>
                  <a:schemeClr val="tx1"/>
                </a:solidFill>
              </a:rPr>
              <a:t>Au final, le client dépose sa réclamation en agence</a:t>
            </a:r>
            <a:endParaRPr lang="en-GB" sz="800" dirty="0">
              <a:solidFill>
                <a:schemeClr val="tx1"/>
              </a:solidFill>
            </a:endParaRPr>
          </a:p>
        </p:txBody>
      </p:sp>
      <p:sp>
        <p:nvSpPr>
          <p:cNvPr id="11" name="Rectangle 10">
            <a:extLst>
              <a:ext uri="{FF2B5EF4-FFF2-40B4-BE49-F238E27FC236}">
                <a16:creationId xmlns:a16="http://schemas.microsoft.com/office/drawing/2014/main" id="{EA57C6E6-292C-157F-9CC1-5CE969736448}"/>
              </a:ext>
            </a:extLst>
          </p:cNvPr>
          <p:cNvSpPr/>
          <p:nvPr/>
        </p:nvSpPr>
        <p:spPr>
          <a:xfrm>
            <a:off x="1582771" y="3255700"/>
            <a:ext cx="970618" cy="12455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Exacerbé , nécessité de faire plusieurs appels </a:t>
            </a:r>
          </a:p>
          <a:p>
            <a:pPr marL="84138" indent="-84138">
              <a:buFont typeface="Wingdings" panose="05000000000000000000" pitchFamily="2" charset="2"/>
              <a:buChar char="§"/>
              <a:tabLst>
                <a:tab pos="0" algn="l"/>
              </a:tabLst>
            </a:pPr>
            <a:r>
              <a:rPr lang="fr-FR" sz="800" dirty="0">
                <a:solidFill>
                  <a:schemeClr val="tx1"/>
                </a:solidFill>
              </a:rPr>
              <a:t>Frustrations </a:t>
            </a:r>
          </a:p>
          <a:p>
            <a:pPr marL="84138" indent="-84138">
              <a:buFont typeface="Wingdings" panose="05000000000000000000" pitchFamily="2" charset="2"/>
              <a:buChar char="§"/>
            </a:pPr>
            <a:r>
              <a:rPr lang="fr-FR" sz="800" dirty="0">
                <a:solidFill>
                  <a:schemeClr val="tx1"/>
                </a:solidFill>
              </a:rPr>
              <a:t>Perte de temps , colère</a:t>
            </a:r>
          </a:p>
          <a:p>
            <a:pPr marL="84138" indent="-84138">
              <a:buFont typeface="Wingdings" panose="05000000000000000000" pitchFamily="2" charset="2"/>
              <a:buChar char="§"/>
            </a:pPr>
            <a:r>
              <a:rPr lang="fr-FR" sz="800" dirty="0">
                <a:solidFill>
                  <a:schemeClr val="tx1"/>
                </a:solidFill>
              </a:rPr>
              <a:t>Insatisfaction </a:t>
            </a:r>
          </a:p>
          <a:p>
            <a:pPr marL="84138" indent="-84138">
              <a:buFont typeface="Wingdings" panose="05000000000000000000" pitchFamily="2" charset="2"/>
              <a:buChar char="§"/>
            </a:pPr>
            <a:r>
              <a:rPr lang="fr-FR" sz="800" dirty="0">
                <a:solidFill>
                  <a:schemeClr val="tx1"/>
                </a:solidFill>
              </a:rPr>
              <a:t>perdu</a:t>
            </a:r>
          </a:p>
        </p:txBody>
      </p:sp>
      <p:pic>
        <p:nvPicPr>
          <p:cNvPr id="13" name="Image 12">
            <a:extLst>
              <a:ext uri="{FF2B5EF4-FFF2-40B4-BE49-F238E27FC236}">
                <a16:creationId xmlns:a16="http://schemas.microsoft.com/office/drawing/2014/main" id="{B7638E25-B0FB-6ABD-650B-6532437D2434}"/>
              </a:ext>
            </a:extLst>
          </p:cNvPr>
          <p:cNvPicPr>
            <a:picLocks noChangeAspect="1"/>
          </p:cNvPicPr>
          <p:nvPr/>
        </p:nvPicPr>
        <p:blipFill rotWithShape="1">
          <a:blip r:embed="rId3"/>
          <a:srcRect l="48485" t="28586" r="24697" b="24277"/>
          <a:stretch/>
        </p:blipFill>
        <p:spPr>
          <a:xfrm>
            <a:off x="1824977" y="4976231"/>
            <a:ext cx="304800" cy="301356"/>
          </a:xfrm>
          <a:prstGeom prst="rect">
            <a:avLst/>
          </a:prstGeom>
        </p:spPr>
      </p:pic>
      <p:sp>
        <p:nvSpPr>
          <p:cNvPr id="15" name="Rectangle 14">
            <a:extLst>
              <a:ext uri="{FF2B5EF4-FFF2-40B4-BE49-F238E27FC236}">
                <a16:creationId xmlns:a16="http://schemas.microsoft.com/office/drawing/2014/main" id="{56303978-FE4E-B7CD-A1FD-B156D7396751}"/>
              </a:ext>
            </a:extLst>
          </p:cNvPr>
          <p:cNvSpPr/>
          <p:nvPr/>
        </p:nvSpPr>
        <p:spPr>
          <a:xfrm>
            <a:off x="3441713" y="3189903"/>
            <a:ext cx="1274755" cy="1571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 </a:t>
            </a:r>
            <a:r>
              <a:rPr lang="fr-FR" sz="800" dirty="0">
                <a:solidFill>
                  <a:schemeClr val="tx1"/>
                </a:solidFill>
              </a:rPr>
              <a:t>anxieux retard saisi et risque de recevoir une autre réclamation , et dépassement du délai réglementaire </a:t>
            </a:r>
          </a:p>
          <a:p>
            <a:pPr marL="84138" indent="-84138">
              <a:buFont typeface="Wingdings" panose="05000000000000000000" pitchFamily="2" charset="2"/>
              <a:buChar char="§"/>
            </a:pPr>
            <a:r>
              <a:rPr lang="fr-FR" sz="800" b="1" dirty="0">
                <a:solidFill>
                  <a:schemeClr val="tx1"/>
                </a:solidFill>
              </a:rPr>
              <a:t>Le client </a:t>
            </a:r>
            <a:r>
              <a:rPr lang="fr-FR" sz="800" dirty="0">
                <a:solidFill>
                  <a:schemeClr val="tx1"/>
                </a:solidFill>
              </a:rPr>
              <a:t>: Colère </a:t>
            </a:r>
          </a:p>
          <a:p>
            <a:r>
              <a:rPr lang="fr-FR" sz="800" dirty="0">
                <a:solidFill>
                  <a:schemeClr val="tx1"/>
                </a:solidFill>
              </a:rPr>
              <a:t>+ Frustration , il n’a pas encore reçu la  confirmation de résolution</a:t>
            </a:r>
          </a:p>
        </p:txBody>
      </p:sp>
      <p:pic>
        <p:nvPicPr>
          <p:cNvPr id="16" name="Image 15">
            <a:extLst>
              <a:ext uri="{FF2B5EF4-FFF2-40B4-BE49-F238E27FC236}">
                <a16:creationId xmlns:a16="http://schemas.microsoft.com/office/drawing/2014/main" id="{B0BE8D5E-BA49-BB10-E36A-35DC456A56AF}"/>
              </a:ext>
            </a:extLst>
          </p:cNvPr>
          <p:cNvPicPr>
            <a:picLocks noChangeAspect="1"/>
          </p:cNvPicPr>
          <p:nvPr/>
        </p:nvPicPr>
        <p:blipFill rotWithShape="1">
          <a:blip r:embed="rId3"/>
          <a:srcRect l="48485" t="28586" r="24697" b="24277"/>
          <a:stretch/>
        </p:blipFill>
        <p:spPr>
          <a:xfrm>
            <a:off x="3852618" y="4985731"/>
            <a:ext cx="304800" cy="301356"/>
          </a:xfrm>
          <a:prstGeom prst="rect">
            <a:avLst/>
          </a:prstGeom>
        </p:spPr>
      </p:pic>
      <p:pic>
        <p:nvPicPr>
          <p:cNvPr id="25" name="Image 24">
            <a:extLst>
              <a:ext uri="{FF2B5EF4-FFF2-40B4-BE49-F238E27FC236}">
                <a16:creationId xmlns:a16="http://schemas.microsoft.com/office/drawing/2014/main" id="{1598CDDF-AB90-7C15-B65B-C4D5A9B473E3}"/>
              </a:ext>
            </a:extLst>
          </p:cNvPr>
          <p:cNvPicPr>
            <a:picLocks noChangeAspect="1"/>
          </p:cNvPicPr>
          <p:nvPr/>
        </p:nvPicPr>
        <p:blipFill rotWithShape="1">
          <a:blip r:embed="rId4"/>
          <a:srcRect l="69597" t="30250" r="23712" b="55126"/>
          <a:stretch/>
        </p:blipFill>
        <p:spPr>
          <a:xfrm>
            <a:off x="14235" y="41749"/>
            <a:ext cx="555454" cy="682851"/>
          </a:xfrm>
          <a:prstGeom prst="rect">
            <a:avLst/>
          </a:prstGeom>
        </p:spPr>
      </p:pic>
      <p:sp>
        <p:nvSpPr>
          <p:cNvPr id="26" name="Rectangle 25">
            <a:extLst>
              <a:ext uri="{FF2B5EF4-FFF2-40B4-BE49-F238E27FC236}">
                <a16:creationId xmlns:a16="http://schemas.microsoft.com/office/drawing/2014/main" id="{C7902E65-8F06-29B2-14F1-EDA6383D359E}"/>
              </a:ext>
            </a:extLst>
          </p:cNvPr>
          <p:cNvSpPr/>
          <p:nvPr/>
        </p:nvSpPr>
        <p:spPr>
          <a:xfrm>
            <a:off x="-85518" y="803921"/>
            <a:ext cx="697860" cy="4779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rPr>
              <a:t>CLIENT DIFFICILE </a:t>
            </a:r>
          </a:p>
          <a:p>
            <a:pPr algn="ctr"/>
            <a:r>
              <a:rPr lang="fr-FR" sz="1050" b="1" dirty="0">
                <a:solidFill>
                  <a:schemeClr val="tx1"/>
                </a:solidFill>
              </a:rPr>
              <a:t>CORPO</a:t>
            </a:r>
            <a:endParaRPr lang="en-GB" sz="1050" b="1" dirty="0">
              <a:solidFill>
                <a:schemeClr val="tx1"/>
              </a:solidFill>
            </a:endParaRPr>
          </a:p>
        </p:txBody>
      </p:sp>
      <p:sp>
        <p:nvSpPr>
          <p:cNvPr id="33" name="ZoneTexte 32">
            <a:extLst>
              <a:ext uri="{FF2B5EF4-FFF2-40B4-BE49-F238E27FC236}">
                <a16:creationId xmlns:a16="http://schemas.microsoft.com/office/drawing/2014/main" id="{114A2F94-0549-3A7B-75A5-00D75D3ED27E}"/>
              </a:ext>
            </a:extLst>
          </p:cNvPr>
          <p:cNvSpPr txBox="1"/>
          <p:nvPr/>
        </p:nvSpPr>
        <p:spPr>
          <a:xfrm>
            <a:off x="6682967" y="383175"/>
            <a:ext cx="1901142" cy="369332"/>
          </a:xfrm>
          <a:prstGeom prst="rect">
            <a:avLst/>
          </a:prstGeom>
          <a:noFill/>
        </p:spPr>
        <p:txBody>
          <a:bodyPr wrap="square">
            <a:spAutoFit/>
          </a:bodyPr>
          <a:lstStyle/>
          <a:p>
            <a:pPr algn="ctr"/>
            <a:r>
              <a:rPr lang="fr-FR" sz="900" b="1" dirty="0">
                <a:solidFill>
                  <a:schemeClr val="lt1"/>
                </a:solidFill>
              </a:rPr>
              <a:t>Routage</a:t>
            </a:r>
          </a:p>
          <a:p>
            <a:pPr algn="ctr"/>
            <a:r>
              <a:rPr lang="fr-FR" sz="900" b="1" dirty="0">
                <a:solidFill>
                  <a:schemeClr val="lt1"/>
                </a:solidFill>
              </a:rPr>
              <a:t> </a:t>
            </a:r>
            <a:endParaRPr lang="en-GB" sz="900" b="1" dirty="0">
              <a:solidFill>
                <a:schemeClr val="lt1"/>
              </a:solidFill>
            </a:endParaRPr>
          </a:p>
        </p:txBody>
      </p:sp>
      <p:sp>
        <p:nvSpPr>
          <p:cNvPr id="39" name="Rectangle 38">
            <a:extLst>
              <a:ext uri="{FF2B5EF4-FFF2-40B4-BE49-F238E27FC236}">
                <a16:creationId xmlns:a16="http://schemas.microsoft.com/office/drawing/2014/main" id="{B5EBDE9C-D38B-CEA0-A0B1-A5ACD8A5ED32}"/>
              </a:ext>
            </a:extLst>
          </p:cNvPr>
          <p:cNvSpPr/>
          <p:nvPr/>
        </p:nvSpPr>
        <p:spPr>
          <a:xfrm>
            <a:off x="3582994" y="803382"/>
            <a:ext cx="99052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a été débordé , il a saisi la réclamation après plusieurs jours  dans l’outil de réclamation </a:t>
            </a:r>
            <a:endParaRPr lang="en-GB" sz="800" dirty="0">
              <a:solidFill>
                <a:schemeClr val="tx1"/>
              </a:solidFill>
            </a:endParaRPr>
          </a:p>
        </p:txBody>
      </p:sp>
      <p:sp>
        <p:nvSpPr>
          <p:cNvPr id="40" name="Rectangle 39">
            <a:extLst>
              <a:ext uri="{FF2B5EF4-FFF2-40B4-BE49-F238E27FC236}">
                <a16:creationId xmlns:a16="http://schemas.microsoft.com/office/drawing/2014/main" id="{FB3793C3-D75C-AFA6-E303-1A56D6C6D71C}"/>
              </a:ext>
            </a:extLst>
          </p:cNvPr>
          <p:cNvSpPr/>
          <p:nvPr/>
        </p:nvSpPr>
        <p:spPr>
          <a:xfrm>
            <a:off x="2577787" y="3364292"/>
            <a:ext cx="772748" cy="1136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900" dirty="0">
                <a:solidFill>
                  <a:schemeClr val="tx1"/>
                </a:solidFill>
              </a:rPr>
              <a:t>Soulagé</a:t>
            </a:r>
          </a:p>
          <a:p>
            <a:pPr marL="84138" indent="-84138">
              <a:buFont typeface="Wingdings" panose="05000000000000000000" pitchFamily="2" charset="2"/>
              <a:buChar char="§"/>
            </a:pPr>
            <a:r>
              <a:rPr lang="fr-FR" sz="900" dirty="0">
                <a:solidFill>
                  <a:schemeClr val="tx1"/>
                </a:solidFill>
              </a:rPr>
              <a:t>Inquiet </a:t>
            </a:r>
          </a:p>
          <a:p>
            <a:pPr marL="84138" indent="-84138">
              <a:buFont typeface="Wingdings" panose="05000000000000000000" pitchFamily="2" charset="2"/>
              <a:buChar char="§"/>
            </a:pPr>
            <a:r>
              <a:rPr lang="fr-FR" sz="900" dirty="0">
                <a:solidFill>
                  <a:schemeClr val="tx1"/>
                </a:solidFill>
              </a:rPr>
              <a:t>Impatient  </a:t>
            </a:r>
          </a:p>
        </p:txBody>
      </p:sp>
      <p:pic>
        <p:nvPicPr>
          <p:cNvPr id="42" name="Image 41">
            <a:extLst>
              <a:ext uri="{FF2B5EF4-FFF2-40B4-BE49-F238E27FC236}">
                <a16:creationId xmlns:a16="http://schemas.microsoft.com/office/drawing/2014/main" id="{00A3CE38-3D05-FE78-00F3-AB73ED6D1198}"/>
              </a:ext>
            </a:extLst>
          </p:cNvPr>
          <p:cNvPicPr>
            <a:picLocks noChangeAspect="1"/>
          </p:cNvPicPr>
          <p:nvPr/>
        </p:nvPicPr>
        <p:blipFill rotWithShape="1">
          <a:blip r:embed="rId5"/>
          <a:srcRect l="70641" t="38213" r="16556" b="40963"/>
          <a:stretch/>
        </p:blipFill>
        <p:spPr>
          <a:xfrm>
            <a:off x="2817805" y="4967048"/>
            <a:ext cx="341452" cy="312400"/>
          </a:xfrm>
          <a:prstGeom prst="rect">
            <a:avLst/>
          </a:prstGeom>
        </p:spPr>
      </p:pic>
      <p:sp>
        <p:nvSpPr>
          <p:cNvPr id="43" name="Rectangle 42">
            <a:extLst>
              <a:ext uri="{FF2B5EF4-FFF2-40B4-BE49-F238E27FC236}">
                <a16:creationId xmlns:a16="http://schemas.microsoft.com/office/drawing/2014/main" id="{AAA7BD6D-6B99-D09B-7244-159A551B5B33}"/>
              </a:ext>
            </a:extLst>
          </p:cNvPr>
          <p:cNvSpPr/>
          <p:nvPr/>
        </p:nvSpPr>
        <p:spPr>
          <a:xfrm>
            <a:off x="2595129" y="772866"/>
            <a:ext cx="918402" cy="20711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Réception de son accusé en agence, dès qu’il a déposé sa réclamation , sans référence  </a:t>
            </a:r>
            <a:endParaRPr lang="en-GB" sz="800" dirty="0">
              <a:solidFill>
                <a:schemeClr val="tx1"/>
              </a:solidFill>
            </a:endParaRPr>
          </a:p>
        </p:txBody>
      </p:sp>
      <p:sp>
        <p:nvSpPr>
          <p:cNvPr id="44" name="Rectangle 43">
            <a:extLst>
              <a:ext uri="{FF2B5EF4-FFF2-40B4-BE49-F238E27FC236}">
                <a16:creationId xmlns:a16="http://schemas.microsoft.com/office/drawing/2014/main" id="{3B5FFD4F-2C4F-88B7-F96C-15B93A990DD9}"/>
              </a:ext>
            </a:extLst>
          </p:cNvPr>
          <p:cNvSpPr/>
          <p:nvPr/>
        </p:nvSpPr>
        <p:spPr>
          <a:xfrm>
            <a:off x="4648062" y="799753"/>
            <a:ext cx="1116912" cy="207114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qualifie renseigne les différentes informations et attache les pièces justificatives , et se trompe dans la qualification ( domaine bancaire) </a:t>
            </a:r>
            <a:endParaRPr lang="en-GB" sz="800" dirty="0">
              <a:solidFill>
                <a:schemeClr val="tx1"/>
              </a:solidFill>
            </a:endParaRPr>
          </a:p>
        </p:txBody>
      </p:sp>
      <p:sp>
        <p:nvSpPr>
          <p:cNvPr id="45" name="Rectangle 44">
            <a:extLst>
              <a:ext uri="{FF2B5EF4-FFF2-40B4-BE49-F238E27FC236}">
                <a16:creationId xmlns:a16="http://schemas.microsoft.com/office/drawing/2014/main" id="{B4201EE3-EE4E-7BD9-B205-0835BF7E6C94}"/>
              </a:ext>
            </a:extLst>
          </p:cNvPr>
          <p:cNvSpPr/>
          <p:nvPr/>
        </p:nvSpPr>
        <p:spPr>
          <a:xfrm>
            <a:off x="4675624" y="3340163"/>
            <a:ext cx="970618" cy="12709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a:t>
            </a:r>
            <a:r>
              <a:rPr lang="fr-FR" sz="800" dirty="0">
                <a:solidFill>
                  <a:schemeClr val="tx1"/>
                </a:solidFill>
              </a:rPr>
              <a:t>satisfait</a:t>
            </a:r>
          </a:p>
        </p:txBody>
      </p:sp>
      <p:pic>
        <p:nvPicPr>
          <p:cNvPr id="47" name="Image 46">
            <a:extLst>
              <a:ext uri="{FF2B5EF4-FFF2-40B4-BE49-F238E27FC236}">
                <a16:creationId xmlns:a16="http://schemas.microsoft.com/office/drawing/2014/main" id="{799BCDC1-3B56-A558-CE2E-5FCC998D800A}"/>
              </a:ext>
            </a:extLst>
          </p:cNvPr>
          <p:cNvPicPr>
            <a:picLocks noChangeAspect="1"/>
          </p:cNvPicPr>
          <p:nvPr/>
        </p:nvPicPr>
        <p:blipFill rotWithShape="1">
          <a:blip r:embed="rId6"/>
          <a:srcRect l="62867" t="39175" r="27629" b="44235"/>
          <a:stretch/>
        </p:blipFill>
        <p:spPr>
          <a:xfrm>
            <a:off x="4865169" y="4962921"/>
            <a:ext cx="353356" cy="346975"/>
          </a:xfrm>
          <a:prstGeom prst="rect">
            <a:avLst/>
          </a:prstGeom>
        </p:spPr>
      </p:pic>
      <p:sp>
        <p:nvSpPr>
          <p:cNvPr id="48" name="Rectangle 47">
            <a:extLst>
              <a:ext uri="{FF2B5EF4-FFF2-40B4-BE49-F238E27FC236}">
                <a16:creationId xmlns:a16="http://schemas.microsoft.com/office/drawing/2014/main" id="{A923CAB8-3500-A8EA-F908-2C2C529E70D9}"/>
              </a:ext>
            </a:extLst>
          </p:cNvPr>
          <p:cNvSpPr/>
          <p:nvPr/>
        </p:nvSpPr>
        <p:spPr>
          <a:xfrm>
            <a:off x="5816997" y="824727"/>
            <a:ext cx="1055068" cy="204616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Etant donné l’erreur de saisie , la réclamation a été routée au mauvais service </a:t>
            </a:r>
          </a:p>
          <a:p>
            <a:endParaRPr lang="fr-FR" sz="800" dirty="0">
              <a:solidFill>
                <a:schemeClr val="tx1"/>
              </a:solidFill>
            </a:endParaRPr>
          </a:p>
          <a:p>
            <a:r>
              <a:rPr lang="fr-FR" sz="800" dirty="0">
                <a:solidFill>
                  <a:schemeClr val="tx1"/>
                </a:solidFill>
              </a:rPr>
              <a:t>Le service a retourné la tache au conseiller</a:t>
            </a:r>
          </a:p>
          <a:p>
            <a:endParaRPr lang="fr-FR" sz="800" dirty="0">
              <a:solidFill>
                <a:schemeClr val="tx1"/>
              </a:solidFill>
            </a:endParaRPr>
          </a:p>
          <a:p>
            <a:r>
              <a:rPr lang="fr-FR" sz="800" dirty="0">
                <a:solidFill>
                  <a:schemeClr val="tx1"/>
                </a:solidFill>
              </a:rPr>
              <a:t>Le conseiller change l’affectation de la réclamation vers la bonne entité  </a:t>
            </a:r>
            <a:endParaRPr lang="en-GB" sz="800" dirty="0">
              <a:solidFill>
                <a:schemeClr val="tx1"/>
              </a:solidFill>
            </a:endParaRPr>
          </a:p>
        </p:txBody>
      </p:sp>
      <p:sp>
        <p:nvSpPr>
          <p:cNvPr id="49" name="Rectangle 48">
            <a:extLst>
              <a:ext uri="{FF2B5EF4-FFF2-40B4-BE49-F238E27FC236}">
                <a16:creationId xmlns:a16="http://schemas.microsoft.com/office/drawing/2014/main" id="{5B2DB20B-32C1-9069-95EE-5B8A308CDC49}"/>
              </a:ext>
            </a:extLst>
          </p:cNvPr>
          <p:cNvSpPr/>
          <p:nvPr/>
        </p:nvSpPr>
        <p:spPr>
          <a:xfrm>
            <a:off x="5761267" y="3364292"/>
            <a:ext cx="114893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Collaborateur entité  : </a:t>
            </a:r>
            <a:r>
              <a:rPr lang="fr-FR" sz="800" dirty="0">
                <a:solidFill>
                  <a:schemeClr val="tx1"/>
                </a:solidFill>
              </a:rPr>
              <a:t>neutre </a:t>
            </a: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anxieux , la réclamation va prendre plus de temps</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inquiet et furieux , sa réclamation n’est pas encore traitée </a:t>
            </a:r>
          </a:p>
        </p:txBody>
      </p:sp>
      <p:sp>
        <p:nvSpPr>
          <p:cNvPr id="50" name="Rectangle 49">
            <a:extLst>
              <a:ext uri="{FF2B5EF4-FFF2-40B4-BE49-F238E27FC236}">
                <a16:creationId xmlns:a16="http://schemas.microsoft.com/office/drawing/2014/main" id="{47310BC4-6249-78F0-B76F-E033E7DF002B}"/>
              </a:ext>
            </a:extLst>
          </p:cNvPr>
          <p:cNvSpPr/>
          <p:nvPr/>
        </p:nvSpPr>
        <p:spPr>
          <a:xfrm>
            <a:off x="6910201" y="847822"/>
            <a:ext cx="1048428"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Attribution à la main du responsable ou collaborateur ,  </a:t>
            </a:r>
          </a:p>
          <a:p>
            <a:r>
              <a:rPr lang="fr-FR" sz="800" dirty="0">
                <a:solidFill>
                  <a:schemeClr val="tx1"/>
                </a:solidFill>
              </a:rPr>
              <a:t>Personne de l’équipe n’a pris la réclamation , le responsable est intervenu après 1 journée pour affecter</a:t>
            </a:r>
          </a:p>
          <a:p>
            <a:endParaRPr lang="fr-FR" sz="800" dirty="0">
              <a:solidFill>
                <a:schemeClr val="tx1"/>
              </a:solidFill>
            </a:endParaRPr>
          </a:p>
          <a:p>
            <a:r>
              <a:rPr lang="fr-FR" sz="800" dirty="0">
                <a:solidFill>
                  <a:schemeClr val="tx1"/>
                </a:solidFill>
              </a:rPr>
              <a:t>Le client relance son conseiller  </a:t>
            </a:r>
            <a:endParaRPr lang="en-GB" sz="800" dirty="0">
              <a:solidFill>
                <a:schemeClr val="tx1"/>
              </a:solidFill>
            </a:endParaRPr>
          </a:p>
        </p:txBody>
      </p:sp>
      <p:sp>
        <p:nvSpPr>
          <p:cNvPr id="51" name="Rectangle 50">
            <a:extLst>
              <a:ext uri="{FF2B5EF4-FFF2-40B4-BE49-F238E27FC236}">
                <a16:creationId xmlns:a16="http://schemas.microsoft.com/office/drawing/2014/main" id="{F834D007-23AE-011B-66AF-5A33E15764D0}"/>
              </a:ext>
            </a:extLst>
          </p:cNvPr>
          <p:cNvSpPr/>
          <p:nvPr/>
        </p:nvSpPr>
        <p:spPr>
          <a:xfrm>
            <a:off x="6931415" y="3345041"/>
            <a:ext cx="1027214" cy="12286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b="1" dirty="0">
                <a:solidFill>
                  <a:schemeClr val="tx1"/>
                </a:solidFill>
              </a:rPr>
              <a:t>Responsable : </a:t>
            </a:r>
            <a:r>
              <a:rPr lang="fr-FR" sz="800" dirty="0">
                <a:solidFill>
                  <a:schemeClr val="tx1"/>
                </a:solidFill>
              </a:rPr>
              <a:t>Mal à l’aise , en colère </a:t>
            </a:r>
          </a:p>
          <a:p>
            <a:pPr marL="84138" indent="-84138">
              <a:buFont typeface="Wingdings" panose="05000000000000000000" pitchFamily="2" charset="2"/>
              <a:buChar char="§"/>
            </a:pPr>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Conseiller </a:t>
            </a:r>
            <a:r>
              <a:rPr lang="fr-FR" sz="800" dirty="0">
                <a:solidFill>
                  <a:schemeClr val="tx1"/>
                </a:solidFill>
              </a:rPr>
              <a:t>: Inquiet , anxieux </a:t>
            </a:r>
          </a:p>
          <a:p>
            <a:endParaRPr lang="fr-FR" sz="800" dirty="0">
              <a:solidFill>
                <a:schemeClr val="tx1"/>
              </a:solidFill>
            </a:endParaRP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a:t>
            </a:r>
          </a:p>
        </p:txBody>
      </p:sp>
      <p:pic>
        <p:nvPicPr>
          <p:cNvPr id="52" name="Image 51">
            <a:extLst>
              <a:ext uri="{FF2B5EF4-FFF2-40B4-BE49-F238E27FC236}">
                <a16:creationId xmlns:a16="http://schemas.microsoft.com/office/drawing/2014/main" id="{73DFBF5A-FE68-0B4F-53FC-9626DB91ACB1}"/>
              </a:ext>
            </a:extLst>
          </p:cNvPr>
          <p:cNvPicPr>
            <a:picLocks noChangeAspect="1"/>
          </p:cNvPicPr>
          <p:nvPr/>
        </p:nvPicPr>
        <p:blipFill rotWithShape="1">
          <a:blip r:embed="rId3"/>
          <a:srcRect l="48485" t="28586" r="24697" b="24277"/>
          <a:stretch/>
        </p:blipFill>
        <p:spPr>
          <a:xfrm>
            <a:off x="6978377" y="4963078"/>
            <a:ext cx="304800" cy="301356"/>
          </a:xfrm>
          <a:prstGeom prst="rect">
            <a:avLst/>
          </a:prstGeom>
        </p:spPr>
      </p:pic>
      <p:sp>
        <p:nvSpPr>
          <p:cNvPr id="53" name="Rectangle 52">
            <a:extLst>
              <a:ext uri="{FF2B5EF4-FFF2-40B4-BE49-F238E27FC236}">
                <a16:creationId xmlns:a16="http://schemas.microsoft.com/office/drawing/2014/main" id="{84A64829-DA8B-34A7-E372-0826A3E4EABA}"/>
              </a:ext>
            </a:extLst>
          </p:cNvPr>
          <p:cNvSpPr/>
          <p:nvPr/>
        </p:nvSpPr>
        <p:spPr>
          <a:xfrm>
            <a:off x="7975563" y="847822"/>
            <a:ext cx="1157726" cy="202307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Démarrage de l’analyse mais il y a des informations manquantes , nécessité de revenir vers le client via le conseiller </a:t>
            </a:r>
          </a:p>
          <a:p>
            <a:endParaRPr lang="fr-FR" sz="800" dirty="0">
              <a:solidFill>
                <a:schemeClr val="tx1"/>
              </a:solidFill>
            </a:endParaRPr>
          </a:p>
          <a:p>
            <a:r>
              <a:rPr lang="fr-FR" sz="800" dirty="0">
                <a:solidFill>
                  <a:schemeClr val="tx1"/>
                </a:solidFill>
              </a:rPr>
              <a:t>Le conseiller contacte le client pour le complément mais le client est très furieux </a:t>
            </a:r>
            <a:endParaRPr lang="en-GB" sz="800" dirty="0">
              <a:solidFill>
                <a:schemeClr val="tx1"/>
              </a:solidFill>
            </a:endParaRPr>
          </a:p>
        </p:txBody>
      </p:sp>
      <p:sp>
        <p:nvSpPr>
          <p:cNvPr id="54" name="Rectangle 53">
            <a:extLst>
              <a:ext uri="{FF2B5EF4-FFF2-40B4-BE49-F238E27FC236}">
                <a16:creationId xmlns:a16="http://schemas.microsoft.com/office/drawing/2014/main" id="{BBC82981-AE26-5790-94E6-49836A197943}"/>
              </a:ext>
            </a:extLst>
          </p:cNvPr>
          <p:cNvSpPr/>
          <p:nvPr/>
        </p:nvSpPr>
        <p:spPr>
          <a:xfrm>
            <a:off x="7995573" y="3271621"/>
            <a:ext cx="1148934" cy="1179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gêné, mal à l’aise </a:t>
            </a:r>
          </a:p>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menace de quitter la banque , méprise la banque  </a:t>
            </a:r>
          </a:p>
        </p:txBody>
      </p:sp>
      <p:sp>
        <p:nvSpPr>
          <p:cNvPr id="55" name="Rectangle 54">
            <a:extLst>
              <a:ext uri="{FF2B5EF4-FFF2-40B4-BE49-F238E27FC236}">
                <a16:creationId xmlns:a16="http://schemas.microsoft.com/office/drawing/2014/main" id="{CE20F024-11DA-3630-7831-3DCC10B3FE35}"/>
              </a:ext>
            </a:extLst>
          </p:cNvPr>
          <p:cNvSpPr/>
          <p:nvPr/>
        </p:nvSpPr>
        <p:spPr>
          <a:xfrm>
            <a:off x="9211504" y="847822"/>
            <a:ext cx="981895"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Analyse de la réclamation et résolution du problème  </a:t>
            </a:r>
            <a:endParaRPr lang="en-GB" sz="800" dirty="0">
              <a:solidFill>
                <a:schemeClr val="tx1"/>
              </a:solidFill>
            </a:endParaRPr>
          </a:p>
        </p:txBody>
      </p:sp>
      <p:sp>
        <p:nvSpPr>
          <p:cNvPr id="56" name="Rectangle 55">
            <a:extLst>
              <a:ext uri="{FF2B5EF4-FFF2-40B4-BE49-F238E27FC236}">
                <a16:creationId xmlns:a16="http://schemas.microsoft.com/office/drawing/2014/main" id="{8B62C142-E912-B974-6705-7DEA17CE80B8}"/>
              </a:ext>
            </a:extLst>
          </p:cNvPr>
          <p:cNvSpPr/>
          <p:nvPr/>
        </p:nvSpPr>
        <p:spPr>
          <a:xfrm>
            <a:off x="9139952" y="3145258"/>
            <a:ext cx="1027213" cy="1649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endParaRPr lang="fr-FR" sz="800" b="1" dirty="0">
              <a:solidFill>
                <a:schemeClr val="tx1"/>
              </a:solidFill>
            </a:endParaRPr>
          </a:p>
          <a:p>
            <a:pPr marL="84138" indent="-84138">
              <a:buFont typeface="Wingdings" panose="05000000000000000000" pitchFamily="2" charset="2"/>
              <a:buChar char="§"/>
            </a:pPr>
            <a:r>
              <a:rPr lang="fr-FR" sz="800" b="1" dirty="0">
                <a:solidFill>
                  <a:schemeClr val="tx1"/>
                </a:solidFill>
              </a:rPr>
              <a:t>Equipe d’analyse  : </a:t>
            </a:r>
            <a:r>
              <a:rPr lang="fr-FR" sz="800" dirty="0">
                <a:solidFill>
                  <a:schemeClr val="tx1"/>
                </a:solidFill>
              </a:rPr>
              <a:t>neutre</a:t>
            </a:r>
          </a:p>
          <a:p>
            <a:pPr marL="84138" indent="-84138">
              <a:buFont typeface="Wingdings" panose="05000000000000000000" pitchFamily="2" charset="2"/>
              <a:buChar char="§"/>
            </a:pPr>
            <a:r>
              <a:rPr lang="fr-FR" sz="800" b="1" dirty="0">
                <a:solidFill>
                  <a:schemeClr val="tx1"/>
                </a:solidFill>
              </a:rPr>
              <a:t>Conseiller : </a:t>
            </a:r>
            <a:r>
              <a:rPr lang="fr-FR" sz="800" dirty="0">
                <a:solidFill>
                  <a:schemeClr val="tx1"/>
                </a:solidFill>
              </a:rPr>
              <a:t>stressé</a:t>
            </a:r>
          </a:p>
          <a:p>
            <a:pPr marL="84138" indent="-84138">
              <a:buFont typeface="Wingdings" panose="05000000000000000000" pitchFamily="2" charset="2"/>
              <a:buChar char="§"/>
            </a:pPr>
            <a:r>
              <a:rPr lang="fr-FR" sz="800" b="1" dirty="0">
                <a:solidFill>
                  <a:schemeClr val="tx1"/>
                </a:solidFill>
              </a:rPr>
              <a:t> </a:t>
            </a:r>
          </a:p>
          <a:p>
            <a:pPr marL="84138" indent="-84138">
              <a:buFont typeface="Wingdings" panose="05000000000000000000" pitchFamily="2" charset="2"/>
              <a:buChar char="§"/>
            </a:pPr>
            <a:r>
              <a:rPr lang="fr-FR" sz="800" b="1" dirty="0">
                <a:solidFill>
                  <a:schemeClr val="tx1"/>
                </a:solidFill>
              </a:rPr>
              <a:t>Client : </a:t>
            </a:r>
            <a:r>
              <a:rPr lang="fr-FR" sz="800" dirty="0">
                <a:solidFill>
                  <a:schemeClr val="tx1"/>
                </a:solidFill>
              </a:rPr>
              <a:t>De plus en plus en colère, il escalade au DG et directeur commercial  </a:t>
            </a:r>
          </a:p>
        </p:txBody>
      </p:sp>
      <p:sp>
        <p:nvSpPr>
          <p:cNvPr id="57" name="Rectangle 56">
            <a:extLst>
              <a:ext uri="{FF2B5EF4-FFF2-40B4-BE49-F238E27FC236}">
                <a16:creationId xmlns:a16="http://schemas.microsoft.com/office/drawing/2014/main" id="{D5C37756-8CA4-2924-2AA5-43790AFB9CC3}"/>
              </a:ext>
            </a:extLst>
          </p:cNvPr>
          <p:cNvSpPr/>
          <p:nvPr/>
        </p:nvSpPr>
        <p:spPr>
          <a:xfrm>
            <a:off x="10258872" y="847822"/>
            <a:ext cx="907988" cy="204038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valide la résolution de la réclamation  </a:t>
            </a:r>
            <a:endParaRPr lang="en-GB" sz="800" dirty="0">
              <a:solidFill>
                <a:schemeClr val="tx1"/>
              </a:solidFill>
            </a:endParaRPr>
          </a:p>
        </p:txBody>
      </p:sp>
      <p:pic>
        <p:nvPicPr>
          <p:cNvPr id="58" name="Image 57">
            <a:extLst>
              <a:ext uri="{FF2B5EF4-FFF2-40B4-BE49-F238E27FC236}">
                <a16:creationId xmlns:a16="http://schemas.microsoft.com/office/drawing/2014/main" id="{D6DE5369-0B56-7B1B-49B8-E2CADB52C306}"/>
              </a:ext>
            </a:extLst>
          </p:cNvPr>
          <p:cNvPicPr>
            <a:picLocks noChangeAspect="1"/>
          </p:cNvPicPr>
          <p:nvPr/>
        </p:nvPicPr>
        <p:blipFill rotWithShape="1">
          <a:blip r:embed="rId7"/>
          <a:srcRect l="70565" t="28960" r="2538" b="23165"/>
          <a:stretch/>
        </p:blipFill>
        <p:spPr>
          <a:xfrm>
            <a:off x="9329462" y="4976231"/>
            <a:ext cx="308724" cy="277313"/>
          </a:xfrm>
          <a:prstGeom prst="rect">
            <a:avLst/>
          </a:prstGeom>
        </p:spPr>
      </p:pic>
      <p:sp>
        <p:nvSpPr>
          <p:cNvPr id="59" name="Rectangle 58">
            <a:extLst>
              <a:ext uri="{FF2B5EF4-FFF2-40B4-BE49-F238E27FC236}">
                <a16:creationId xmlns:a16="http://schemas.microsoft.com/office/drawing/2014/main" id="{3FEBD86E-6FC9-74C4-BEEE-6B164DFBAC11}"/>
              </a:ext>
            </a:extLst>
          </p:cNvPr>
          <p:cNvSpPr/>
          <p:nvPr/>
        </p:nvSpPr>
        <p:spPr>
          <a:xfrm>
            <a:off x="10203231" y="3233577"/>
            <a:ext cx="820795" cy="14177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Soulagé </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De plus en plus en colère, il escalade au DG et directeur commercial  </a:t>
            </a:r>
          </a:p>
        </p:txBody>
      </p:sp>
      <p:pic>
        <p:nvPicPr>
          <p:cNvPr id="60" name="Image 59">
            <a:extLst>
              <a:ext uri="{FF2B5EF4-FFF2-40B4-BE49-F238E27FC236}">
                <a16:creationId xmlns:a16="http://schemas.microsoft.com/office/drawing/2014/main" id="{40078C32-4356-4D0C-6BE4-6FCC063D8B10}"/>
              </a:ext>
            </a:extLst>
          </p:cNvPr>
          <p:cNvPicPr>
            <a:picLocks noChangeAspect="1"/>
          </p:cNvPicPr>
          <p:nvPr/>
        </p:nvPicPr>
        <p:blipFill rotWithShape="1">
          <a:blip r:embed="rId7"/>
          <a:srcRect l="70565" t="28960" r="2538" b="23165"/>
          <a:stretch/>
        </p:blipFill>
        <p:spPr>
          <a:xfrm>
            <a:off x="10404142" y="5000274"/>
            <a:ext cx="308724" cy="277313"/>
          </a:xfrm>
          <a:prstGeom prst="rect">
            <a:avLst/>
          </a:prstGeom>
        </p:spPr>
      </p:pic>
      <p:sp>
        <p:nvSpPr>
          <p:cNvPr id="61" name="Rectangle 60">
            <a:extLst>
              <a:ext uri="{FF2B5EF4-FFF2-40B4-BE49-F238E27FC236}">
                <a16:creationId xmlns:a16="http://schemas.microsoft.com/office/drawing/2014/main" id="{41D6E038-24DC-37B0-0E49-3C1040C3F095}"/>
              </a:ext>
            </a:extLst>
          </p:cNvPr>
          <p:cNvSpPr/>
          <p:nvPr/>
        </p:nvSpPr>
        <p:spPr>
          <a:xfrm>
            <a:off x="11222501" y="847822"/>
            <a:ext cx="907988" cy="2085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Le conseiller contacte le client et l’informe de la résolution de sa réclamation </a:t>
            </a:r>
            <a:endParaRPr lang="en-GB" sz="800" dirty="0">
              <a:solidFill>
                <a:schemeClr val="tx1"/>
              </a:solidFill>
            </a:endParaRPr>
          </a:p>
        </p:txBody>
      </p:sp>
      <p:sp>
        <p:nvSpPr>
          <p:cNvPr id="62" name="Rectangle 61">
            <a:extLst>
              <a:ext uri="{FF2B5EF4-FFF2-40B4-BE49-F238E27FC236}">
                <a16:creationId xmlns:a16="http://schemas.microsoft.com/office/drawing/2014/main" id="{D0788191-C144-4FB8-B5FD-96ED22186483}"/>
              </a:ext>
            </a:extLst>
          </p:cNvPr>
          <p:cNvSpPr/>
          <p:nvPr/>
        </p:nvSpPr>
        <p:spPr>
          <a:xfrm>
            <a:off x="11155208" y="3145259"/>
            <a:ext cx="881716" cy="1735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900" dirty="0">
              <a:solidFill>
                <a:schemeClr val="tx1"/>
              </a:solidFill>
            </a:endParaRPr>
          </a:p>
          <a:p>
            <a:pPr marL="84138" indent="-84138">
              <a:buFont typeface="Wingdings" panose="05000000000000000000" pitchFamily="2" charset="2"/>
              <a:buChar char="§"/>
            </a:pPr>
            <a:r>
              <a:rPr lang="fr-FR" sz="800" b="1" dirty="0">
                <a:solidFill>
                  <a:schemeClr val="tx1"/>
                </a:solidFill>
              </a:rPr>
              <a:t>Conseiller</a:t>
            </a:r>
            <a:r>
              <a:rPr lang="fr-FR" sz="800" dirty="0">
                <a:solidFill>
                  <a:schemeClr val="tx1"/>
                </a:solidFill>
              </a:rPr>
              <a:t> : gêné mais soulagé</a:t>
            </a:r>
          </a:p>
          <a:p>
            <a:r>
              <a:rPr lang="fr-FR" sz="800" dirty="0">
                <a:solidFill>
                  <a:schemeClr val="tx1"/>
                </a:solidFill>
              </a:rPr>
              <a:t> </a:t>
            </a:r>
          </a:p>
          <a:p>
            <a:pPr marL="84138" indent="-84138">
              <a:buFont typeface="Wingdings" panose="05000000000000000000" pitchFamily="2" charset="2"/>
              <a:buChar char="§"/>
            </a:pPr>
            <a:r>
              <a:rPr lang="fr-FR" sz="800" b="1" dirty="0">
                <a:solidFill>
                  <a:schemeClr val="tx1"/>
                </a:solidFill>
              </a:rPr>
              <a:t>Client </a:t>
            </a:r>
            <a:r>
              <a:rPr lang="fr-FR" sz="800" dirty="0">
                <a:solidFill>
                  <a:schemeClr val="tx1"/>
                </a:solidFill>
              </a:rPr>
              <a:t>: Insatisfait , sa réclamation a pris énormément de temps </a:t>
            </a:r>
          </a:p>
        </p:txBody>
      </p:sp>
      <p:pic>
        <p:nvPicPr>
          <p:cNvPr id="63" name="Image 62">
            <a:extLst>
              <a:ext uri="{FF2B5EF4-FFF2-40B4-BE49-F238E27FC236}">
                <a16:creationId xmlns:a16="http://schemas.microsoft.com/office/drawing/2014/main" id="{ADD5C63E-512B-DC40-3252-511362E7A969}"/>
              </a:ext>
            </a:extLst>
          </p:cNvPr>
          <p:cNvPicPr>
            <a:picLocks noChangeAspect="1"/>
          </p:cNvPicPr>
          <p:nvPr/>
        </p:nvPicPr>
        <p:blipFill rotWithShape="1">
          <a:blip r:embed="rId5"/>
          <a:srcRect l="70641" t="38213" r="16556" b="40963"/>
          <a:stretch/>
        </p:blipFill>
        <p:spPr>
          <a:xfrm>
            <a:off x="11329636" y="5016362"/>
            <a:ext cx="341452" cy="312400"/>
          </a:xfrm>
          <a:prstGeom prst="rect">
            <a:avLst/>
          </a:prstGeom>
        </p:spPr>
      </p:pic>
      <p:pic>
        <p:nvPicPr>
          <p:cNvPr id="19" name="Image 18">
            <a:extLst>
              <a:ext uri="{FF2B5EF4-FFF2-40B4-BE49-F238E27FC236}">
                <a16:creationId xmlns:a16="http://schemas.microsoft.com/office/drawing/2014/main" id="{AADEBA16-A8DD-E152-711C-15F9A4B5A9EC}"/>
              </a:ext>
            </a:extLst>
          </p:cNvPr>
          <p:cNvPicPr>
            <a:picLocks noChangeAspect="1"/>
          </p:cNvPicPr>
          <p:nvPr/>
        </p:nvPicPr>
        <p:blipFill rotWithShape="1">
          <a:blip r:embed="rId3"/>
          <a:srcRect l="48485" t="28586" r="24697" b="24277"/>
          <a:stretch/>
        </p:blipFill>
        <p:spPr>
          <a:xfrm>
            <a:off x="5889768" y="4984775"/>
            <a:ext cx="307252" cy="301356"/>
          </a:xfrm>
          <a:prstGeom prst="rect">
            <a:avLst/>
          </a:prstGeom>
        </p:spPr>
      </p:pic>
      <p:pic>
        <p:nvPicPr>
          <p:cNvPr id="23" name="Image 22">
            <a:extLst>
              <a:ext uri="{FF2B5EF4-FFF2-40B4-BE49-F238E27FC236}">
                <a16:creationId xmlns:a16="http://schemas.microsoft.com/office/drawing/2014/main" id="{06E85EDB-145D-6AD5-3557-BBD3FB9F4B76}"/>
              </a:ext>
            </a:extLst>
          </p:cNvPr>
          <p:cNvPicPr>
            <a:picLocks noChangeAspect="1"/>
          </p:cNvPicPr>
          <p:nvPr/>
        </p:nvPicPr>
        <p:blipFill rotWithShape="1">
          <a:blip r:embed="rId7"/>
          <a:srcRect l="70565" t="28960" r="2538" b="23165"/>
          <a:stretch/>
        </p:blipFill>
        <p:spPr>
          <a:xfrm>
            <a:off x="8124406" y="4985731"/>
            <a:ext cx="308724" cy="277313"/>
          </a:xfrm>
          <a:prstGeom prst="rect">
            <a:avLst/>
          </a:prstGeom>
        </p:spPr>
      </p:pic>
      <p:sp>
        <p:nvSpPr>
          <p:cNvPr id="3" name="Rectangle 2">
            <a:extLst>
              <a:ext uri="{FF2B5EF4-FFF2-40B4-BE49-F238E27FC236}">
                <a16:creationId xmlns:a16="http://schemas.microsoft.com/office/drawing/2014/main" id="{EF3E69E6-EE5B-A88C-40C4-C0E1DC4D7249}"/>
              </a:ext>
            </a:extLst>
          </p:cNvPr>
          <p:cNvSpPr/>
          <p:nvPr/>
        </p:nvSpPr>
        <p:spPr>
          <a:xfrm>
            <a:off x="1568917" y="5296197"/>
            <a:ext cx="1017933" cy="146509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Assurer une joignabilité à 100% </a:t>
            </a:r>
          </a:p>
          <a:p>
            <a:pPr marL="84138" indent="-84138">
              <a:buFont typeface="Wingdings" panose="05000000000000000000" pitchFamily="2" charset="2"/>
              <a:buChar char="§"/>
            </a:pPr>
            <a:r>
              <a:rPr lang="fr-FR" sz="800" dirty="0">
                <a:solidFill>
                  <a:schemeClr val="tx1"/>
                </a:solidFill>
              </a:rPr>
              <a:t>S’assurer de la prise en charge effective des réclamations </a:t>
            </a:r>
          </a:p>
        </p:txBody>
      </p:sp>
      <p:sp>
        <p:nvSpPr>
          <p:cNvPr id="4" name="Rectangle 3">
            <a:extLst>
              <a:ext uri="{FF2B5EF4-FFF2-40B4-BE49-F238E27FC236}">
                <a16:creationId xmlns:a16="http://schemas.microsoft.com/office/drawing/2014/main" id="{74D17438-1475-CB8C-4D34-EF36B9001024}"/>
              </a:ext>
            </a:extLst>
          </p:cNvPr>
          <p:cNvSpPr/>
          <p:nvPr/>
        </p:nvSpPr>
        <p:spPr>
          <a:xfrm>
            <a:off x="2620540" y="5314928"/>
            <a:ext cx="882781"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Délivrance immédiate de l’accusé dés dépôt de la réclamation</a:t>
            </a:r>
          </a:p>
          <a:p>
            <a:r>
              <a:rPr lang="fr-FR" sz="800" dirty="0">
                <a:solidFill>
                  <a:schemeClr val="tx1"/>
                </a:solidFill>
              </a:rPr>
              <a:t>avec référence unique  </a:t>
            </a:r>
          </a:p>
        </p:txBody>
      </p:sp>
      <p:sp>
        <p:nvSpPr>
          <p:cNvPr id="12" name="Rectangle 11">
            <a:extLst>
              <a:ext uri="{FF2B5EF4-FFF2-40B4-BE49-F238E27FC236}">
                <a16:creationId xmlns:a16="http://schemas.microsoft.com/office/drawing/2014/main" id="{72173A72-848A-C751-B5D4-3829DC049FA1}"/>
              </a:ext>
            </a:extLst>
          </p:cNvPr>
          <p:cNvSpPr/>
          <p:nvPr/>
        </p:nvSpPr>
        <p:spPr>
          <a:xfrm>
            <a:off x="3549039" y="5325954"/>
            <a:ext cx="945504" cy="1465091"/>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800" dirty="0">
                <a:solidFill>
                  <a:schemeClr val="tx1"/>
                </a:solidFill>
              </a:rPr>
              <a:t>Intégration immédiate de la réclamation dans le WF banque après le dépôt client </a:t>
            </a:r>
          </a:p>
        </p:txBody>
      </p:sp>
      <p:sp>
        <p:nvSpPr>
          <p:cNvPr id="24" name="Rectangle 23">
            <a:extLst>
              <a:ext uri="{FF2B5EF4-FFF2-40B4-BE49-F238E27FC236}">
                <a16:creationId xmlns:a16="http://schemas.microsoft.com/office/drawing/2014/main" id="{4CD6B9EE-BA39-0504-F0A5-E65D3BFAF332}"/>
              </a:ext>
            </a:extLst>
          </p:cNvPr>
          <p:cNvSpPr/>
          <p:nvPr/>
        </p:nvSpPr>
        <p:spPr>
          <a:xfrm>
            <a:off x="4534583" y="5328553"/>
            <a:ext cx="991222" cy="145146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la bonne qualification de la réclamation </a:t>
            </a:r>
          </a:p>
          <a:p>
            <a:pPr>
              <a:buFont typeface="Wingdings" panose="05000000000000000000" pitchFamily="2" charset="2"/>
              <a:buChar char="§"/>
            </a:pPr>
            <a:r>
              <a:rPr lang="fr-FR" sz="800" dirty="0">
                <a:solidFill>
                  <a:schemeClr val="tx1"/>
                </a:solidFill>
              </a:rPr>
              <a:t>Efficience et délai optimisé de qualification </a:t>
            </a:r>
          </a:p>
        </p:txBody>
      </p:sp>
      <p:sp>
        <p:nvSpPr>
          <p:cNvPr id="27" name="Rectangle 26">
            <a:extLst>
              <a:ext uri="{FF2B5EF4-FFF2-40B4-BE49-F238E27FC236}">
                <a16:creationId xmlns:a16="http://schemas.microsoft.com/office/drawing/2014/main" id="{B3245426-1BD3-C54D-7AA0-2525E88C44B7}"/>
              </a:ext>
            </a:extLst>
          </p:cNvPr>
          <p:cNvSpPr/>
          <p:nvPr/>
        </p:nvSpPr>
        <p:spPr>
          <a:xfrm>
            <a:off x="5566458" y="5325954"/>
            <a:ext cx="991222" cy="145406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Mettre un dispositif assurant le bon routage de la réclamation </a:t>
            </a:r>
          </a:p>
          <a:p>
            <a:pPr>
              <a:buFont typeface="Wingdings" panose="05000000000000000000" pitchFamily="2" charset="2"/>
              <a:buChar char="§"/>
            </a:pPr>
            <a:r>
              <a:rPr lang="fr-FR" sz="800" dirty="0">
                <a:solidFill>
                  <a:schemeClr val="tx1"/>
                </a:solidFill>
              </a:rPr>
              <a:t>Efficience et délai optimisé de qualification</a:t>
            </a:r>
          </a:p>
        </p:txBody>
      </p:sp>
      <p:sp>
        <p:nvSpPr>
          <p:cNvPr id="29" name="Rectangle 28">
            <a:extLst>
              <a:ext uri="{FF2B5EF4-FFF2-40B4-BE49-F238E27FC236}">
                <a16:creationId xmlns:a16="http://schemas.microsoft.com/office/drawing/2014/main" id="{995AD7AF-4098-16A0-4C79-7FBA776BBA4B}"/>
              </a:ext>
            </a:extLst>
          </p:cNvPr>
          <p:cNvSpPr/>
          <p:nvPr/>
        </p:nvSpPr>
        <p:spPr>
          <a:xfrm>
            <a:off x="7686971" y="5325954"/>
            <a:ext cx="1148934" cy="145858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Simplifier  contact client en cas de compléments </a:t>
            </a:r>
          </a:p>
          <a:p>
            <a:pPr>
              <a:buFont typeface="Wingdings" panose="05000000000000000000" pitchFamily="2" charset="2"/>
              <a:buChar char="§"/>
            </a:pPr>
            <a:r>
              <a:rPr lang="fr-FR" sz="800" dirty="0">
                <a:solidFill>
                  <a:schemeClr val="tx1"/>
                </a:solidFill>
              </a:rPr>
              <a:t> SLA</a:t>
            </a:r>
          </a:p>
          <a:p>
            <a:pPr>
              <a:buFont typeface="Wingdings" panose="05000000000000000000" pitchFamily="2" charset="2"/>
              <a:buChar char="§"/>
            </a:pPr>
            <a:r>
              <a:rPr lang="fr-FR" sz="800" dirty="0">
                <a:solidFill>
                  <a:schemeClr val="tx1"/>
                </a:solidFill>
              </a:rPr>
              <a:t>Donner au client la visibilité sur l’avancement de sa réclamation et mettre à sa disposition un espace d’échange avec la banque </a:t>
            </a:r>
          </a:p>
        </p:txBody>
      </p:sp>
      <p:sp>
        <p:nvSpPr>
          <p:cNvPr id="30" name="Rectangle 29">
            <a:extLst>
              <a:ext uri="{FF2B5EF4-FFF2-40B4-BE49-F238E27FC236}">
                <a16:creationId xmlns:a16="http://schemas.microsoft.com/office/drawing/2014/main" id="{ACD9A31A-E452-AA52-356C-EC6963628A2F}"/>
              </a:ext>
            </a:extLst>
          </p:cNvPr>
          <p:cNvSpPr/>
          <p:nvPr/>
        </p:nvSpPr>
        <p:spPr>
          <a:xfrm>
            <a:off x="6610798" y="5317344"/>
            <a:ext cx="1027214"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Attribution immédiate de la réclamation aux agents de traitement </a:t>
            </a:r>
          </a:p>
          <a:p>
            <a:pPr>
              <a:buFont typeface="Wingdings" panose="05000000000000000000" pitchFamily="2" charset="2"/>
              <a:buChar char="§"/>
            </a:pPr>
            <a:r>
              <a:rPr lang="fr-FR" sz="800" dirty="0">
                <a:solidFill>
                  <a:schemeClr val="tx1"/>
                </a:solidFill>
              </a:rPr>
              <a:t>Pilotage des délais de prise en charge d’une réclamation par un agent </a:t>
            </a:r>
          </a:p>
        </p:txBody>
      </p:sp>
      <p:sp>
        <p:nvSpPr>
          <p:cNvPr id="32" name="Rectangle 31">
            <a:extLst>
              <a:ext uri="{FF2B5EF4-FFF2-40B4-BE49-F238E27FC236}">
                <a16:creationId xmlns:a16="http://schemas.microsoft.com/office/drawing/2014/main" id="{C10E39C1-7ED8-BEEC-ECA5-19D0710301F2}"/>
              </a:ext>
            </a:extLst>
          </p:cNvPr>
          <p:cNvSpPr/>
          <p:nvPr/>
        </p:nvSpPr>
        <p:spPr>
          <a:xfrm>
            <a:off x="8878369" y="5325954"/>
            <a:ext cx="1324862" cy="147388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SLA  de traitement </a:t>
            </a:r>
          </a:p>
          <a:p>
            <a:pPr>
              <a:buFont typeface="Wingdings" panose="05000000000000000000" pitchFamily="2" charset="2"/>
              <a:buChar char="§"/>
            </a:pPr>
            <a:r>
              <a:rPr lang="fr-FR" sz="800" dirty="0">
                <a:solidFill>
                  <a:schemeClr val="tx1"/>
                </a:solidFill>
              </a:rPr>
              <a:t>Traiter les réclamations en capitalisant sur une base de connaissance pour optimiser les délais de résolution ( </a:t>
            </a:r>
            <a:r>
              <a:rPr lang="fr-FR" sz="800" dirty="0" err="1">
                <a:solidFill>
                  <a:schemeClr val="tx1"/>
                </a:solidFill>
              </a:rPr>
              <a:t>knowledge</a:t>
            </a:r>
            <a:r>
              <a:rPr lang="fr-FR" sz="800" dirty="0">
                <a:solidFill>
                  <a:schemeClr val="tx1"/>
                </a:solidFill>
              </a:rPr>
              <a:t> management)</a:t>
            </a:r>
          </a:p>
          <a:p>
            <a:pPr>
              <a:buFont typeface="Wingdings" panose="05000000000000000000" pitchFamily="2" charset="2"/>
              <a:buChar char="§"/>
            </a:pPr>
            <a:r>
              <a:rPr lang="fr-FR" sz="800" dirty="0">
                <a:solidFill>
                  <a:schemeClr val="tx1"/>
                </a:solidFill>
              </a:rPr>
              <a:t>Pilotage des  délais  , Piste d’audit et de suivi de la réclamation durant le séjour dans la phase traitement</a:t>
            </a:r>
          </a:p>
        </p:txBody>
      </p:sp>
      <p:sp>
        <p:nvSpPr>
          <p:cNvPr id="34" name="Rectangle 33">
            <a:extLst>
              <a:ext uri="{FF2B5EF4-FFF2-40B4-BE49-F238E27FC236}">
                <a16:creationId xmlns:a16="http://schemas.microsoft.com/office/drawing/2014/main" id="{89157C38-5DB3-4CC1-E76D-D3A71045B940}"/>
              </a:ext>
            </a:extLst>
          </p:cNvPr>
          <p:cNvSpPr/>
          <p:nvPr/>
        </p:nvSpPr>
        <p:spPr>
          <a:xfrm>
            <a:off x="10244012" y="5306134"/>
            <a:ext cx="907988" cy="151197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800" dirty="0">
                <a:solidFill>
                  <a:schemeClr val="tx1"/>
                </a:solidFill>
              </a:rPr>
              <a:t>Validation systématique des réclamations résolue sans passer par conseiller ( le notifier seulement </a:t>
            </a:r>
          </a:p>
          <a:p>
            <a:endParaRPr lang="fr-FR" sz="800" dirty="0">
              <a:solidFill>
                <a:schemeClr val="tx1"/>
              </a:solidFill>
            </a:endParaRPr>
          </a:p>
        </p:txBody>
      </p:sp>
      <p:sp>
        <p:nvSpPr>
          <p:cNvPr id="35" name="Rectangle 34">
            <a:extLst>
              <a:ext uri="{FF2B5EF4-FFF2-40B4-BE49-F238E27FC236}">
                <a16:creationId xmlns:a16="http://schemas.microsoft.com/office/drawing/2014/main" id="{08BD5A17-DC20-F6C3-3260-40DF4EF983A4}"/>
              </a:ext>
            </a:extLst>
          </p:cNvPr>
          <p:cNvSpPr/>
          <p:nvPr/>
        </p:nvSpPr>
        <p:spPr>
          <a:xfrm>
            <a:off x="11192781" y="5314928"/>
            <a:ext cx="954406" cy="150318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
            </a:pPr>
            <a:r>
              <a:rPr lang="fr-FR" sz="800" dirty="0">
                <a:solidFill>
                  <a:schemeClr val="tx1"/>
                </a:solidFill>
              </a:rPr>
              <a:t>Notification directe au client via les canaux</a:t>
            </a:r>
          </a:p>
          <a:p>
            <a:pPr>
              <a:buFont typeface="Wingdings" panose="05000000000000000000" pitchFamily="2" charset="2"/>
              <a:buChar char="§"/>
            </a:pPr>
            <a:r>
              <a:rPr lang="fr-FR" sz="800" dirty="0">
                <a:solidFill>
                  <a:schemeClr val="tx1"/>
                </a:solidFill>
              </a:rPr>
              <a:t>Pilotage du délai global ,remontée d’alerte au service central dépassement des SLA </a:t>
            </a:r>
          </a:p>
          <a:p>
            <a:pPr>
              <a:buFont typeface="Wingdings" panose="05000000000000000000" pitchFamily="2" charset="2"/>
              <a:buChar char="§"/>
            </a:pPr>
            <a:r>
              <a:rPr lang="fr-FR" sz="800" dirty="0">
                <a:solidFill>
                  <a:schemeClr val="tx1"/>
                </a:solidFill>
              </a:rPr>
              <a:t>  Message de réconfort au client</a:t>
            </a:r>
          </a:p>
        </p:txBody>
      </p:sp>
      <p:sp>
        <p:nvSpPr>
          <p:cNvPr id="21" name="Rectangle 20">
            <a:extLst>
              <a:ext uri="{FF2B5EF4-FFF2-40B4-BE49-F238E27FC236}">
                <a16:creationId xmlns:a16="http://schemas.microsoft.com/office/drawing/2014/main" id="{964FC1DE-1012-A1A0-979D-1B7E57F45451}"/>
              </a:ext>
            </a:extLst>
          </p:cNvPr>
          <p:cNvSpPr/>
          <p:nvPr/>
        </p:nvSpPr>
        <p:spPr>
          <a:xfrm>
            <a:off x="597547" y="323773"/>
            <a:ext cx="749986" cy="300006"/>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t>ETAPES</a:t>
            </a:r>
            <a:endParaRPr lang="en-GB" sz="1200" b="1" dirty="0"/>
          </a:p>
        </p:txBody>
      </p:sp>
      <p:sp>
        <p:nvSpPr>
          <p:cNvPr id="36" name="Flèche : pentagone 35">
            <a:extLst>
              <a:ext uri="{FF2B5EF4-FFF2-40B4-BE49-F238E27FC236}">
                <a16:creationId xmlns:a16="http://schemas.microsoft.com/office/drawing/2014/main" id="{86DAC01D-0744-2E0F-3212-0E7E85D94BA6}"/>
              </a:ext>
            </a:extLst>
          </p:cNvPr>
          <p:cNvSpPr/>
          <p:nvPr/>
        </p:nvSpPr>
        <p:spPr>
          <a:xfrm>
            <a:off x="1381827" y="323772"/>
            <a:ext cx="1132116" cy="313219"/>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RECLAMER</a:t>
            </a:r>
            <a:endParaRPr lang="en-GB" b="1" dirty="0"/>
          </a:p>
        </p:txBody>
      </p:sp>
      <p:grpSp>
        <p:nvGrpSpPr>
          <p:cNvPr id="38" name="Groupe 37">
            <a:extLst>
              <a:ext uri="{FF2B5EF4-FFF2-40B4-BE49-F238E27FC236}">
                <a16:creationId xmlns:a16="http://schemas.microsoft.com/office/drawing/2014/main" id="{D2A6953A-D888-5581-2420-B2434F20E56E}"/>
              </a:ext>
            </a:extLst>
          </p:cNvPr>
          <p:cNvGrpSpPr/>
          <p:nvPr/>
        </p:nvGrpSpPr>
        <p:grpSpPr>
          <a:xfrm>
            <a:off x="2394068" y="311669"/>
            <a:ext cx="1188926" cy="337816"/>
            <a:chOff x="0" y="51520"/>
            <a:chExt cx="1331410" cy="532564"/>
          </a:xfrm>
        </p:grpSpPr>
        <p:sp>
          <p:nvSpPr>
            <p:cNvPr id="46" name="Flèche : chevron 45">
              <a:extLst>
                <a:ext uri="{FF2B5EF4-FFF2-40B4-BE49-F238E27FC236}">
                  <a16:creationId xmlns:a16="http://schemas.microsoft.com/office/drawing/2014/main" id="{281B03C4-B61D-268E-B7E9-40E9DA05833D}"/>
                </a:ext>
              </a:extLst>
            </p:cNvPr>
            <p:cNvSpPr/>
            <p:nvPr/>
          </p:nvSpPr>
          <p:spPr>
            <a:xfrm>
              <a:off x="0" y="51520"/>
              <a:ext cx="1331410" cy="532564"/>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64" name="Flèche : chevron 4">
              <a:extLst>
                <a:ext uri="{FF2B5EF4-FFF2-40B4-BE49-F238E27FC236}">
                  <a16:creationId xmlns:a16="http://schemas.microsoft.com/office/drawing/2014/main" id="{0DDA7C0A-0145-B7F6-07E0-4BB6C2C1E8BA}"/>
                </a:ext>
              </a:extLst>
            </p:cNvPr>
            <p:cNvSpPr txBox="1"/>
            <p:nvPr/>
          </p:nvSpPr>
          <p:spPr>
            <a:xfrm>
              <a:off x="201433" y="80805"/>
              <a:ext cx="898503" cy="46275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dirty="0"/>
                <a:t>ACCUSER RECEPTION</a:t>
              </a:r>
            </a:p>
          </p:txBody>
        </p:sp>
      </p:grpSp>
      <p:sp>
        <p:nvSpPr>
          <p:cNvPr id="69" name="Flèche : chevron 68">
            <a:extLst>
              <a:ext uri="{FF2B5EF4-FFF2-40B4-BE49-F238E27FC236}">
                <a16:creationId xmlns:a16="http://schemas.microsoft.com/office/drawing/2014/main" id="{DC7E2405-49BC-BABF-E5BF-22C860C37338}"/>
              </a:ext>
            </a:extLst>
          </p:cNvPr>
          <p:cNvSpPr/>
          <p:nvPr/>
        </p:nvSpPr>
        <p:spPr>
          <a:xfrm>
            <a:off x="3444881" y="305877"/>
            <a:ext cx="1323104"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ENREGISTRER RECLAMATION</a:t>
            </a:r>
            <a:endParaRPr lang="en-GB" sz="900" b="1" dirty="0"/>
          </a:p>
        </p:txBody>
      </p:sp>
      <p:sp>
        <p:nvSpPr>
          <p:cNvPr id="70" name="Flèche : chevron 69">
            <a:extLst>
              <a:ext uri="{FF2B5EF4-FFF2-40B4-BE49-F238E27FC236}">
                <a16:creationId xmlns:a16="http://schemas.microsoft.com/office/drawing/2014/main" id="{592EE180-FD49-0850-6375-EFAB40332C6B}"/>
              </a:ext>
            </a:extLst>
          </p:cNvPr>
          <p:cNvSpPr/>
          <p:nvPr/>
        </p:nvSpPr>
        <p:spPr>
          <a:xfrm>
            <a:off x="4627613" y="301071"/>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QUALIFIER </a:t>
            </a:r>
            <a:endParaRPr lang="en-GB" sz="900" b="1" dirty="0"/>
          </a:p>
        </p:txBody>
      </p:sp>
      <p:sp>
        <p:nvSpPr>
          <p:cNvPr id="71" name="Flèche : chevron 70">
            <a:extLst>
              <a:ext uri="{FF2B5EF4-FFF2-40B4-BE49-F238E27FC236}">
                <a16:creationId xmlns:a16="http://schemas.microsoft.com/office/drawing/2014/main" id="{EF790B9E-D41C-F284-D7BA-F854089B2974}"/>
              </a:ext>
            </a:extLst>
          </p:cNvPr>
          <p:cNvSpPr/>
          <p:nvPr/>
        </p:nvSpPr>
        <p:spPr>
          <a:xfrm>
            <a:off x="5683139" y="308049"/>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ROUTER</a:t>
            </a:r>
            <a:endParaRPr lang="en-GB" sz="900" b="1" dirty="0"/>
          </a:p>
        </p:txBody>
      </p:sp>
      <p:sp>
        <p:nvSpPr>
          <p:cNvPr id="72" name="Flèche : chevron 71">
            <a:extLst>
              <a:ext uri="{FF2B5EF4-FFF2-40B4-BE49-F238E27FC236}">
                <a16:creationId xmlns:a16="http://schemas.microsoft.com/office/drawing/2014/main" id="{6D99CF56-50F2-B764-27A9-76ED9F5D1A17}"/>
              </a:ext>
            </a:extLst>
          </p:cNvPr>
          <p:cNvSpPr/>
          <p:nvPr/>
        </p:nvSpPr>
        <p:spPr>
          <a:xfrm>
            <a:off x="6747714" y="301764"/>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ATTRIBUER</a:t>
            </a:r>
            <a:endParaRPr lang="en-GB" sz="900" b="1" dirty="0"/>
          </a:p>
        </p:txBody>
      </p:sp>
      <p:sp>
        <p:nvSpPr>
          <p:cNvPr id="73" name="Flèche : chevron 72">
            <a:extLst>
              <a:ext uri="{FF2B5EF4-FFF2-40B4-BE49-F238E27FC236}">
                <a16:creationId xmlns:a16="http://schemas.microsoft.com/office/drawing/2014/main" id="{6BF60EDD-D634-1692-38D0-862382C20931}"/>
              </a:ext>
            </a:extLst>
          </p:cNvPr>
          <p:cNvSpPr/>
          <p:nvPr/>
        </p:nvSpPr>
        <p:spPr>
          <a:xfrm>
            <a:off x="7792937" y="307266"/>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ANALYSER</a:t>
            </a:r>
            <a:endParaRPr lang="en-GB" sz="900" b="1" dirty="0"/>
          </a:p>
        </p:txBody>
      </p:sp>
      <p:sp>
        <p:nvSpPr>
          <p:cNvPr id="74" name="Flèche : chevron 73">
            <a:extLst>
              <a:ext uri="{FF2B5EF4-FFF2-40B4-BE49-F238E27FC236}">
                <a16:creationId xmlns:a16="http://schemas.microsoft.com/office/drawing/2014/main" id="{5B5CF4D2-D9DE-9E58-E37E-4AFE7D1A3C67}"/>
              </a:ext>
            </a:extLst>
          </p:cNvPr>
          <p:cNvSpPr/>
          <p:nvPr/>
        </p:nvSpPr>
        <p:spPr>
          <a:xfrm>
            <a:off x="8847209" y="301790"/>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TRAITER </a:t>
            </a:r>
            <a:endParaRPr lang="en-GB" sz="900" b="1" dirty="0"/>
          </a:p>
        </p:txBody>
      </p:sp>
      <p:sp>
        <p:nvSpPr>
          <p:cNvPr id="75" name="Flèche : chevron 74">
            <a:extLst>
              <a:ext uri="{FF2B5EF4-FFF2-40B4-BE49-F238E27FC236}">
                <a16:creationId xmlns:a16="http://schemas.microsoft.com/office/drawing/2014/main" id="{C36A814E-81F8-3027-4C2E-924C2D3B7343}"/>
              </a:ext>
            </a:extLst>
          </p:cNvPr>
          <p:cNvSpPr/>
          <p:nvPr/>
        </p:nvSpPr>
        <p:spPr>
          <a:xfrm>
            <a:off x="9902735" y="30726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VALIDER</a:t>
            </a:r>
            <a:endParaRPr lang="en-GB" sz="900" b="1" dirty="0"/>
          </a:p>
        </p:txBody>
      </p:sp>
      <p:sp>
        <p:nvSpPr>
          <p:cNvPr id="76" name="Flèche : chevron 75">
            <a:extLst>
              <a:ext uri="{FF2B5EF4-FFF2-40B4-BE49-F238E27FC236}">
                <a16:creationId xmlns:a16="http://schemas.microsoft.com/office/drawing/2014/main" id="{B7B51645-DD54-E8FB-71BD-CC77C04DB5C4}"/>
              </a:ext>
            </a:extLst>
          </p:cNvPr>
          <p:cNvSpPr/>
          <p:nvPr/>
        </p:nvSpPr>
        <p:spPr>
          <a:xfrm>
            <a:off x="10958261" y="303715"/>
            <a:ext cx="1188926" cy="363131"/>
          </a:xfrm>
          <a:prstGeom prst="chevron">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t>REPONDRE AU CLIENT</a:t>
            </a:r>
            <a:endParaRPr lang="en-GB" sz="900" b="1" dirty="0"/>
          </a:p>
        </p:txBody>
      </p:sp>
      <p:sp>
        <p:nvSpPr>
          <p:cNvPr id="77" name="Rectangle 76">
            <a:extLst>
              <a:ext uri="{FF2B5EF4-FFF2-40B4-BE49-F238E27FC236}">
                <a16:creationId xmlns:a16="http://schemas.microsoft.com/office/drawing/2014/main" id="{75784C40-F76C-03C0-43DE-71F449CBC020}"/>
              </a:ext>
            </a:extLst>
          </p:cNvPr>
          <p:cNvSpPr/>
          <p:nvPr/>
        </p:nvSpPr>
        <p:spPr>
          <a:xfrm>
            <a:off x="576330" y="724600"/>
            <a:ext cx="884162" cy="2119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b="1" dirty="0">
                <a:solidFill>
                  <a:schemeClr val="tx1"/>
                </a:solidFill>
              </a:rPr>
              <a:t>EXPERIENCES</a:t>
            </a:r>
          </a:p>
          <a:p>
            <a:pPr algn="ctr"/>
            <a:r>
              <a:rPr lang="fr-FR" sz="900" b="1" dirty="0">
                <a:solidFill>
                  <a:schemeClr val="tx1"/>
                </a:solidFill>
              </a:rPr>
              <a:t>CLIENT </a:t>
            </a:r>
            <a:endParaRPr lang="en-GB" sz="900" b="1" dirty="0">
              <a:solidFill>
                <a:schemeClr val="tx1"/>
              </a:solidFill>
            </a:endParaRPr>
          </a:p>
        </p:txBody>
      </p:sp>
    </p:spTree>
    <p:extLst>
      <p:ext uri="{BB962C8B-B14F-4D97-AF65-F5344CB8AC3E}">
        <p14:creationId xmlns:p14="http://schemas.microsoft.com/office/powerpoint/2010/main" val="276401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BDC937B7-82F9-CAF9-231A-9714DF67B881}"/>
              </a:ext>
            </a:extLst>
          </p:cNvPr>
          <p:cNvPicPr>
            <a:picLocks noChangeAspect="1"/>
          </p:cNvPicPr>
          <p:nvPr/>
        </p:nvPicPr>
        <p:blipFill rotWithShape="1">
          <a:blip r:embed="rId3"/>
          <a:srcRect l="24094" t="52800" r="72048" b="39674"/>
          <a:stretch/>
        </p:blipFill>
        <p:spPr>
          <a:xfrm>
            <a:off x="186345" y="4102971"/>
            <a:ext cx="637264" cy="699247"/>
          </a:xfrm>
          <a:prstGeom prst="rect">
            <a:avLst/>
          </a:prstGeom>
        </p:spPr>
      </p:pic>
      <p:sp>
        <p:nvSpPr>
          <p:cNvPr id="18" name="ZoneTexte 17">
            <a:extLst>
              <a:ext uri="{FF2B5EF4-FFF2-40B4-BE49-F238E27FC236}">
                <a16:creationId xmlns:a16="http://schemas.microsoft.com/office/drawing/2014/main" id="{422DE78A-46F4-FA6F-30D3-D512A00DF51D}"/>
              </a:ext>
            </a:extLst>
          </p:cNvPr>
          <p:cNvSpPr txBox="1"/>
          <p:nvPr/>
        </p:nvSpPr>
        <p:spPr>
          <a:xfrm>
            <a:off x="156696" y="2696920"/>
            <a:ext cx="729837" cy="246221"/>
          </a:xfrm>
          <a:prstGeom prst="rect">
            <a:avLst/>
          </a:prstGeom>
          <a:noFill/>
        </p:spPr>
        <p:txBody>
          <a:bodyPr wrap="square" rtlCol="0">
            <a:spAutoFit/>
          </a:bodyPr>
          <a:lstStyle/>
          <a:p>
            <a:pPr algn="ctr"/>
            <a:r>
              <a:rPr lang="fr-FR" sz="1000" b="1" dirty="0"/>
              <a:t>Tél</a:t>
            </a:r>
          </a:p>
        </p:txBody>
      </p:sp>
      <p:pic>
        <p:nvPicPr>
          <p:cNvPr id="1026" name="Picture 2" descr="Icône D'opérateur De Téléphone De Soutien Femme Avec Le Téléphone  Intelligent Illustration de Vecteur - Illustration du femelle, vente:  95907380">
            <a:extLst>
              <a:ext uri="{FF2B5EF4-FFF2-40B4-BE49-F238E27FC236}">
                <a16:creationId xmlns:a16="http://schemas.microsoft.com/office/drawing/2014/main" id="{B5D3BD14-0FEA-ECCF-D88B-25BCA5AA12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785"/>
          <a:stretch/>
        </p:blipFill>
        <p:spPr bwMode="auto">
          <a:xfrm>
            <a:off x="94195" y="1810812"/>
            <a:ext cx="777779" cy="842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sistance Client Service Avec Casque Et Client Avec Téléphone Icône Ronde  Colorée En Fond Blanc Vector Illustration Graphic Design Clip Art Libres De  Droits, Svg, Vecteurs Et Illustration. Image 127133085">
            <a:extLst>
              <a:ext uri="{FF2B5EF4-FFF2-40B4-BE49-F238E27FC236}">
                <a16:creationId xmlns:a16="http://schemas.microsoft.com/office/drawing/2014/main" id="{CDA49AA0-156E-B024-742B-9E3B0C8BE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3267" y="3284052"/>
            <a:ext cx="777779" cy="777779"/>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6" descr="Élément De Conception De Téléphone Client Service Icône Ai PNG , éléments  De Design, Service Client Par Téléphone, Icône Du Service Client PNG et  vecteur pour téléchargement gratuit">
            <a:extLst>
              <a:ext uri="{FF2B5EF4-FFF2-40B4-BE49-F238E27FC236}">
                <a16:creationId xmlns:a16="http://schemas.microsoft.com/office/drawing/2014/main" id="{71CBB805-0CC2-6724-A710-EA92B4F5B515}"/>
              </a:ext>
            </a:extLst>
          </p:cNvPr>
          <p:cNvSpPr>
            <a:spLocks noChangeAspect="1" noChangeArrowheads="1"/>
          </p:cNvSpPr>
          <p:nvPr/>
        </p:nvSpPr>
        <p:spPr bwMode="auto">
          <a:xfrm>
            <a:off x="5554346" y="2916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AutoShape 10" descr="Client, Service, Help, Telephone, Store, Customer, Sticker - Stock Image -  Everypixel">
            <a:extLst>
              <a:ext uri="{FF2B5EF4-FFF2-40B4-BE49-F238E27FC236}">
                <a16:creationId xmlns:a16="http://schemas.microsoft.com/office/drawing/2014/main" id="{950E30FB-5D22-FD0E-C6FE-BB3820D901E8}"/>
              </a:ext>
            </a:extLst>
          </p:cNvPr>
          <p:cNvSpPr>
            <a:spLocks noChangeAspect="1" noChangeArrowheads="1"/>
          </p:cNvSpPr>
          <p:nvPr/>
        </p:nvSpPr>
        <p:spPr bwMode="auto">
          <a:xfrm>
            <a:off x="5936320" y="341318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1" name="Rectangle 20">
            <a:extLst>
              <a:ext uri="{FF2B5EF4-FFF2-40B4-BE49-F238E27FC236}">
                <a16:creationId xmlns:a16="http://schemas.microsoft.com/office/drawing/2014/main" id="{1DA94E33-476F-C328-260B-2C927156ED58}"/>
              </a:ext>
            </a:extLst>
          </p:cNvPr>
          <p:cNvSpPr/>
          <p:nvPr/>
        </p:nvSpPr>
        <p:spPr>
          <a:xfrm>
            <a:off x="929420" y="1534896"/>
            <a:ext cx="2626925" cy="1028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CHATBOT : Répondeur interactif intelligent qui pose des questions au clients et le guide dans ses choix pour déposer sa réclamation, apporte des réponses dans des cas prédéfinis  , Qualifie la réclamation par catégorie et propose un circuit de routage </a:t>
            </a:r>
          </a:p>
          <a:p>
            <a:pPr marL="84138" indent="-84138">
              <a:buFont typeface="Wingdings" panose="05000000000000000000" pitchFamily="2" charset="2"/>
              <a:buChar char="§"/>
            </a:pPr>
            <a:r>
              <a:rPr lang="fr-FR" sz="1000" b="1" dirty="0">
                <a:solidFill>
                  <a:schemeClr val="tx1"/>
                </a:solidFill>
              </a:rPr>
              <a:t> confirme la prise en charge </a:t>
            </a:r>
          </a:p>
        </p:txBody>
      </p:sp>
      <p:sp>
        <p:nvSpPr>
          <p:cNvPr id="22" name="Rectangle 21">
            <a:extLst>
              <a:ext uri="{FF2B5EF4-FFF2-40B4-BE49-F238E27FC236}">
                <a16:creationId xmlns:a16="http://schemas.microsoft.com/office/drawing/2014/main" id="{91F9CC3C-80CA-130D-D257-00664A644A38}"/>
              </a:ext>
            </a:extLst>
          </p:cNvPr>
          <p:cNvSpPr/>
          <p:nvPr/>
        </p:nvSpPr>
        <p:spPr>
          <a:xfrm>
            <a:off x="1003446" y="3939994"/>
            <a:ext cx="2459638" cy="1763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ROBOT basé sur l’IA analyse toutes les réclamations envoyées par mail ou par les canaux distants via des mots clés :</a:t>
            </a:r>
          </a:p>
          <a:p>
            <a:pPr marL="84138" indent="-84138">
              <a:buFont typeface="Wingdings" panose="05000000000000000000" pitchFamily="2" charset="2"/>
              <a:buChar char="§"/>
            </a:pPr>
            <a:r>
              <a:rPr lang="fr-FR" sz="1000" b="1" dirty="0">
                <a:solidFill>
                  <a:schemeClr val="tx1"/>
                </a:solidFill>
              </a:rPr>
              <a:t>Qualifie la réclamation par catégorie et propose un circuit de routage </a:t>
            </a:r>
          </a:p>
          <a:p>
            <a:pPr marL="84138" indent="-84138">
              <a:buFont typeface="Wingdings" panose="05000000000000000000" pitchFamily="2" charset="2"/>
              <a:buChar char="§"/>
            </a:pPr>
            <a:r>
              <a:rPr lang="fr-FR" sz="1000" b="1" dirty="0">
                <a:solidFill>
                  <a:schemeClr val="tx1"/>
                </a:solidFill>
              </a:rPr>
              <a:t>Apporte une réponse au client dans des cas pré définis </a:t>
            </a:r>
          </a:p>
          <a:p>
            <a:pPr marL="84138" indent="-84138">
              <a:buFont typeface="Wingdings" panose="05000000000000000000" pitchFamily="2" charset="2"/>
              <a:buChar char="§"/>
            </a:pPr>
            <a:r>
              <a:rPr lang="fr-FR" sz="1000" b="1" dirty="0">
                <a:solidFill>
                  <a:schemeClr val="tx1"/>
                </a:solidFill>
              </a:rPr>
              <a:t>Transfère  vers  un télé conseiller  pour plus de détail si nécessaire </a:t>
            </a:r>
          </a:p>
          <a:p>
            <a:pPr marL="84138" indent="-84138">
              <a:buFont typeface="Wingdings" panose="05000000000000000000" pitchFamily="2" charset="2"/>
              <a:buChar char="§"/>
            </a:pPr>
            <a:r>
              <a:rPr lang="fr-FR" sz="1000" b="1" dirty="0">
                <a:solidFill>
                  <a:schemeClr val="tx1"/>
                </a:solidFill>
              </a:rPr>
              <a:t> Confirme la pris en charge au client </a:t>
            </a:r>
          </a:p>
        </p:txBody>
      </p:sp>
      <p:sp>
        <p:nvSpPr>
          <p:cNvPr id="23" name="Rectangle 22">
            <a:extLst>
              <a:ext uri="{FF2B5EF4-FFF2-40B4-BE49-F238E27FC236}">
                <a16:creationId xmlns:a16="http://schemas.microsoft.com/office/drawing/2014/main" id="{0E1A2FF3-9E2C-4B39-7CFB-AE14F40FC41E}"/>
              </a:ext>
            </a:extLst>
          </p:cNvPr>
          <p:cNvSpPr/>
          <p:nvPr/>
        </p:nvSpPr>
        <p:spPr>
          <a:xfrm>
            <a:off x="994366" y="2816790"/>
            <a:ext cx="2619671" cy="7354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CHATBOT : Si le cas du client est en dehors des cas pré définis dans le CHATBOT, un Télé conseiller  prend en charge le client pour qualification et routage</a:t>
            </a:r>
          </a:p>
        </p:txBody>
      </p:sp>
      <p:sp>
        <p:nvSpPr>
          <p:cNvPr id="24" name="ZoneTexte 23">
            <a:extLst>
              <a:ext uri="{FF2B5EF4-FFF2-40B4-BE49-F238E27FC236}">
                <a16:creationId xmlns:a16="http://schemas.microsoft.com/office/drawing/2014/main" id="{5E432249-1694-ACFF-993F-CCEC18F39394}"/>
              </a:ext>
            </a:extLst>
          </p:cNvPr>
          <p:cNvSpPr txBox="1"/>
          <p:nvPr/>
        </p:nvSpPr>
        <p:spPr>
          <a:xfrm>
            <a:off x="216344" y="4802218"/>
            <a:ext cx="977007" cy="246221"/>
          </a:xfrm>
          <a:prstGeom prst="rect">
            <a:avLst/>
          </a:prstGeom>
          <a:noFill/>
        </p:spPr>
        <p:txBody>
          <a:bodyPr wrap="square" rtlCol="0">
            <a:spAutoFit/>
          </a:bodyPr>
          <a:lstStyle/>
          <a:p>
            <a:r>
              <a:rPr lang="fr-FR" sz="1000" b="1" dirty="0"/>
              <a:t>@/canaux  </a:t>
            </a:r>
          </a:p>
        </p:txBody>
      </p:sp>
      <p:pic>
        <p:nvPicPr>
          <p:cNvPr id="25" name="Picture 4" descr="Assistance Client Service Avec Casque Et Client Avec Téléphone Icône Ronde  Colorée En Fond Blanc Vector Illustration Graphic Design Clip Art Libres De  Droits, Svg, Vecteurs Et Illustration. Image 127133085">
            <a:extLst>
              <a:ext uri="{FF2B5EF4-FFF2-40B4-BE49-F238E27FC236}">
                <a16:creationId xmlns:a16="http://schemas.microsoft.com/office/drawing/2014/main" id="{37B7B53F-C0F7-F884-A5E9-85ADEC4ED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7256" y="5219780"/>
            <a:ext cx="777779" cy="77777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7D8BA95-B7E7-0252-D754-599ABC967DBC}"/>
              </a:ext>
            </a:extLst>
          </p:cNvPr>
          <p:cNvSpPr/>
          <p:nvPr/>
        </p:nvSpPr>
        <p:spPr>
          <a:xfrm>
            <a:off x="252104" y="5729333"/>
            <a:ext cx="3505038" cy="1106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fr-FR" sz="1600" b="1" dirty="0">
                <a:solidFill>
                  <a:schemeClr val="accent6"/>
                </a:solidFill>
              </a:rPr>
              <a:t>Prise en charge de 100% des réclamations clients </a:t>
            </a:r>
          </a:p>
          <a:p>
            <a:pPr algn="ctr"/>
            <a:endParaRPr lang="fr-FR" sz="900" b="1" dirty="0">
              <a:solidFill>
                <a:schemeClr val="accent6"/>
              </a:solidFill>
            </a:endParaRPr>
          </a:p>
          <a:p>
            <a:pPr marL="285750" indent="-285750" algn="ctr">
              <a:buFont typeface="Wingdings" panose="05000000000000000000" pitchFamily="2" charset="2"/>
              <a:buChar char="ü"/>
            </a:pPr>
            <a:r>
              <a:rPr lang="fr-FR" sz="1600" b="1" dirty="0">
                <a:solidFill>
                  <a:schemeClr val="accent6"/>
                </a:solidFill>
              </a:rPr>
              <a:t>Optimisation du délai de qualification</a:t>
            </a:r>
            <a:endParaRPr lang="en-GB" sz="1600" b="1" dirty="0">
              <a:solidFill>
                <a:schemeClr val="accent6"/>
              </a:solidFill>
            </a:endParaRPr>
          </a:p>
        </p:txBody>
      </p:sp>
      <p:grpSp>
        <p:nvGrpSpPr>
          <p:cNvPr id="27" name="Groupe 26">
            <a:extLst>
              <a:ext uri="{FF2B5EF4-FFF2-40B4-BE49-F238E27FC236}">
                <a16:creationId xmlns:a16="http://schemas.microsoft.com/office/drawing/2014/main" id="{232E9897-E22D-1A85-F1A0-13216F4705E1}"/>
              </a:ext>
            </a:extLst>
          </p:cNvPr>
          <p:cNvGrpSpPr/>
          <p:nvPr/>
        </p:nvGrpSpPr>
        <p:grpSpPr>
          <a:xfrm>
            <a:off x="907176" y="674315"/>
            <a:ext cx="2835444" cy="583984"/>
            <a:chOff x="0" y="51520"/>
            <a:chExt cx="1331410" cy="532564"/>
          </a:xfrm>
        </p:grpSpPr>
        <p:sp>
          <p:nvSpPr>
            <p:cNvPr id="28" name="Flèche : chevron 27">
              <a:extLst>
                <a:ext uri="{FF2B5EF4-FFF2-40B4-BE49-F238E27FC236}">
                  <a16:creationId xmlns:a16="http://schemas.microsoft.com/office/drawing/2014/main" id="{B2813F82-695B-B08D-DD82-0621FF63992D}"/>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29" name="Flèche : chevron 4">
              <a:extLst>
                <a:ext uri="{FF2B5EF4-FFF2-40B4-BE49-F238E27FC236}">
                  <a16:creationId xmlns:a16="http://schemas.microsoft.com/office/drawing/2014/main" id="{E7C58574-7EBC-37BE-AC5F-D7E1BDB52515}"/>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Réclamation Client et Qualification  </a:t>
              </a:r>
            </a:p>
          </p:txBody>
        </p:sp>
      </p:grpSp>
      <p:sp>
        <p:nvSpPr>
          <p:cNvPr id="30" name="Rectangle : coins arrondis 29">
            <a:extLst>
              <a:ext uri="{FF2B5EF4-FFF2-40B4-BE49-F238E27FC236}">
                <a16:creationId xmlns:a16="http://schemas.microsoft.com/office/drawing/2014/main" id="{277A0A52-E51A-AB98-FEDE-5D95A26744C7}"/>
              </a:ext>
            </a:extLst>
          </p:cNvPr>
          <p:cNvSpPr/>
          <p:nvPr/>
        </p:nvSpPr>
        <p:spPr>
          <a:xfrm>
            <a:off x="907582" y="1427781"/>
            <a:ext cx="2712700" cy="1197903"/>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 coins arrondis 30">
            <a:extLst>
              <a:ext uri="{FF2B5EF4-FFF2-40B4-BE49-F238E27FC236}">
                <a16:creationId xmlns:a16="http://schemas.microsoft.com/office/drawing/2014/main" id="{23A8FF25-EF79-7312-F92C-DC3F01D367DC}"/>
              </a:ext>
            </a:extLst>
          </p:cNvPr>
          <p:cNvSpPr/>
          <p:nvPr/>
        </p:nvSpPr>
        <p:spPr>
          <a:xfrm>
            <a:off x="901338" y="2775476"/>
            <a:ext cx="2712700" cy="874266"/>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 coins arrondis 31">
            <a:extLst>
              <a:ext uri="{FF2B5EF4-FFF2-40B4-BE49-F238E27FC236}">
                <a16:creationId xmlns:a16="http://schemas.microsoft.com/office/drawing/2014/main" id="{DDA657C8-EEC7-A1FE-DD20-ED2F658B4193}"/>
              </a:ext>
            </a:extLst>
          </p:cNvPr>
          <p:cNvSpPr/>
          <p:nvPr/>
        </p:nvSpPr>
        <p:spPr>
          <a:xfrm>
            <a:off x="886533" y="3939993"/>
            <a:ext cx="2712700" cy="1717263"/>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e 32">
            <a:extLst>
              <a:ext uri="{FF2B5EF4-FFF2-40B4-BE49-F238E27FC236}">
                <a16:creationId xmlns:a16="http://schemas.microsoft.com/office/drawing/2014/main" id="{EC1FB33D-B4DD-BCE5-28E1-8370AB619A63}"/>
              </a:ext>
            </a:extLst>
          </p:cNvPr>
          <p:cNvGrpSpPr/>
          <p:nvPr/>
        </p:nvGrpSpPr>
        <p:grpSpPr>
          <a:xfrm>
            <a:off x="3701079" y="658605"/>
            <a:ext cx="2835443" cy="599693"/>
            <a:chOff x="0" y="51520"/>
            <a:chExt cx="1331410" cy="532564"/>
          </a:xfrm>
        </p:grpSpPr>
        <p:sp>
          <p:nvSpPr>
            <p:cNvPr id="34" name="Flèche : chevron 33">
              <a:extLst>
                <a:ext uri="{FF2B5EF4-FFF2-40B4-BE49-F238E27FC236}">
                  <a16:creationId xmlns:a16="http://schemas.microsoft.com/office/drawing/2014/main" id="{C8877622-A2D5-A7A5-4AA6-25248BC0A498}"/>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35" name="Flèche : chevron 4">
              <a:extLst>
                <a:ext uri="{FF2B5EF4-FFF2-40B4-BE49-F238E27FC236}">
                  <a16:creationId xmlns:a16="http://schemas.microsoft.com/office/drawing/2014/main" id="{8AFB5DD5-6933-2E10-E63A-89D10D61BF52}"/>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Attribution </a:t>
              </a:r>
            </a:p>
          </p:txBody>
        </p:sp>
      </p:grpSp>
      <p:sp>
        <p:nvSpPr>
          <p:cNvPr id="36" name="Rectangle : coins arrondis 35">
            <a:extLst>
              <a:ext uri="{FF2B5EF4-FFF2-40B4-BE49-F238E27FC236}">
                <a16:creationId xmlns:a16="http://schemas.microsoft.com/office/drawing/2014/main" id="{85B8E374-7047-6919-1131-60F4A5601DDE}"/>
              </a:ext>
            </a:extLst>
          </p:cNvPr>
          <p:cNvSpPr/>
          <p:nvPr/>
        </p:nvSpPr>
        <p:spPr>
          <a:xfrm>
            <a:off x="3961685" y="2049142"/>
            <a:ext cx="2279435" cy="3385284"/>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Image 36">
            <a:extLst>
              <a:ext uri="{FF2B5EF4-FFF2-40B4-BE49-F238E27FC236}">
                <a16:creationId xmlns:a16="http://schemas.microsoft.com/office/drawing/2014/main" id="{279434E8-0778-95EC-195E-40AA6B4DCD83}"/>
              </a:ext>
            </a:extLst>
          </p:cNvPr>
          <p:cNvPicPr>
            <a:picLocks noChangeAspect="1"/>
          </p:cNvPicPr>
          <p:nvPr/>
        </p:nvPicPr>
        <p:blipFill rotWithShape="1">
          <a:blip r:embed="rId3"/>
          <a:srcRect l="24094" t="52800" r="72048" b="39674"/>
          <a:stretch/>
        </p:blipFill>
        <p:spPr>
          <a:xfrm>
            <a:off x="6019906" y="4449000"/>
            <a:ext cx="637264" cy="699247"/>
          </a:xfrm>
          <a:prstGeom prst="rect">
            <a:avLst/>
          </a:prstGeom>
        </p:spPr>
      </p:pic>
      <p:sp>
        <p:nvSpPr>
          <p:cNvPr id="38" name="Rectangle 37">
            <a:extLst>
              <a:ext uri="{FF2B5EF4-FFF2-40B4-BE49-F238E27FC236}">
                <a16:creationId xmlns:a16="http://schemas.microsoft.com/office/drawing/2014/main" id="{DCB1D827-A41B-3713-BD16-F42D5227B5B6}"/>
              </a:ext>
            </a:extLst>
          </p:cNvPr>
          <p:cNvSpPr/>
          <p:nvPr/>
        </p:nvSpPr>
        <p:spPr>
          <a:xfrm>
            <a:off x="4055331" y="3049047"/>
            <a:ext cx="2040669" cy="1028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Confirmation des propositions de routage faite par l’IA  </a:t>
            </a:r>
          </a:p>
          <a:p>
            <a:pPr marL="84138" indent="-84138">
              <a:buFont typeface="Wingdings" panose="05000000000000000000" pitchFamily="2" charset="2"/>
              <a:buChar char="§"/>
            </a:pPr>
            <a:endParaRPr lang="fr-FR" sz="1000" b="1" dirty="0">
              <a:solidFill>
                <a:schemeClr val="tx1"/>
              </a:solidFill>
            </a:endParaRPr>
          </a:p>
          <a:p>
            <a:pPr marL="84138" indent="-84138">
              <a:buFont typeface="Wingdings" panose="05000000000000000000" pitchFamily="2" charset="2"/>
              <a:buChar char="§"/>
            </a:pPr>
            <a:r>
              <a:rPr lang="fr-FR" sz="1000" b="1" dirty="0">
                <a:solidFill>
                  <a:schemeClr val="tx1"/>
                </a:solidFill>
              </a:rPr>
              <a:t>Attribution des réclamations aux services concernés</a:t>
            </a:r>
          </a:p>
          <a:p>
            <a:pPr marL="84138" indent="-84138">
              <a:buFont typeface="Wingdings" panose="05000000000000000000" pitchFamily="2" charset="2"/>
              <a:buChar char="§"/>
            </a:pPr>
            <a:endParaRPr lang="fr-FR" sz="1000" b="1" dirty="0">
              <a:solidFill>
                <a:schemeClr val="tx1"/>
              </a:solidFill>
            </a:endParaRPr>
          </a:p>
        </p:txBody>
      </p:sp>
      <p:grpSp>
        <p:nvGrpSpPr>
          <p:cNvPr id="39" name="Groupe 38">
            <a:extLst>
              <a:ext uri="{FF2B5EF4-FFF2-40B4-BE49-F238E27FC236}">
                <a16:creationId xmlns:a16="http://schemas.microsoft.com/office/drawing/2014/main" id="{70361D5E-FE8A-8E2E-4E05-97F0923853D2}"/>
              </a:ext>
            </a:extLst>
          </p:cNvPr>
          <p:cNvGrpSpPr/>
          <p:nvPr/>
        </p:nvGrpSpPr>
        <p:grpSpPr>
          <a:xfrm>
            <a:off x="6431005" y="652274"/>
            <a:ext cx="2835443" cy="599693"/>
            <a:chOff x="0" y="51520"/>
            <a:chExt cx="1331410" cy="532564"/>
          </a:xfrm>
        </p:grpSpPr>
        <p:sp>
          <p:nvSpPr>
            <p:cNvPr id="40" name="Flèche : chevron 39">
              <a:extLst>
                <a:ext uri="{FF2B5EF4-FFF2-40B4-BE49-F238E27FC236}">
                  <a16:creationId xmlns:a16="http://schemas.microsoft.com/office/drawing/2014/main" id="{7E2ED05A-C481-5690-4E6C-92FB52484558}"/>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41" name="Flèche : chevron 4">
              <a:extLst>
                <a:ext uri="{FF2B5EF4-FFF2-40B4-BE49-F238E27FC236}">
                  <a16:creationId xmlns:a16="http://schemas.microsoft.com/office/drawing/2014/main" id="{CF11D815-6F8D-FBD1-43DE-51A6B6048A48}"/>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Analyse et Traitement  </a:t>
              </a:r>
            </a:p>
          </p:txBody>
        </p:sp>
      </p:grpSp>
      <p:sp>
        <p:nvSpPr>
          <p:cNvPr id="42" name="Rectangle : coins arrondis 41">
            <a:extLst>
              <a:ext uri="{FF2B5EF4-FFF2-40B4-BE49-F238E27FC236}">
                <a16:creationId xmlns:a16="http://schemas.microsoft.com/office/drawing/2014/main" id="{48C352F6-B736-AB29-54C7-6AD8F65D03B3}"/>
              </a:ext>
            </a:extLst>
          </p:cNvPr>
          <p:cNvSpPr/>
          <p:nvPr/>
        </p:nvSpPr>
        <p:spPr>
          <a:xfrm>
            <a:off x="6460388" y="1338394"/>
            <a:ext cx="2669812" cy="2379589"/>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8AF476F6-11A3-739E-E99F-99198E2D300F}"/>
              </a:ext>
            </a:extLst>
          </p:cNvPr>
          <p:cNvSpPr/>
          <p:nvPr/>
        </p:nvSpPr>
        <p:spPr>
          <a:xfrm>
            <a:off x="6535263" y="1679474"/>
            <a:ext cx="2626925" cy="19786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4138" indent="-84138">
              <a:buFont typeface="Wingdings" panose="05000000000000000000" pitchFamily="2" charset="2"/>
              <a:buChar char="§"/>
            </a:pPr>
            <a:r>
              <a:rPr lang="fr-FR" sz="1000" b="1" dirty="0">
                <a:solidFill>
                  <a:schemeClr val="tx1"/>
                </a:solidFill>
              </a:rPr>
              <a:t>IA : Propose des pistes de solution en capitalisant sur une base de connaissance pour optimiser les délais de résolution ( </a:t>
            </a:r>
            <a:r>
              <a:rPr lang="fr-FR" sz="1000" b="1" dirty="0" err="1">
                <a:solidFill>
                  <a:schemeClr val="tx1"/>
                </a:solidFill>
              </a:rPr>
              <a:t>knowledge</a:t>
            </a:r>
            <a:r>
              <a:rPr lang="fr-FR" sz="1000" b="1" dirty="0">
                <a:solidFill>
                  <a:schemeClr val="tx1"/>
                </a:solidFill>
              </a:rPr>
              <a:t> management)</a:t>
            </a:r>
          </a:p>
          <a:p>
            <a:pPr marL="84138" indent="-84138">
              <a:buFont typeface="Wingdings" panose="05000000000000000000" pitchFamily="2" charset="2"/>
              <a:buChar char="§"/>
            </a:pPr>
            <a:endParaRPr lang="fr-FR" sz="1000" b="1" dirty="0">
              <a:solidFill>
                <a:schemeClr val="tx1"/>
              </a:solidFill>
            </a:endParaRPr>
          </a:p>
          <a:p>
            <a:pPr marL="84138" indent="-84138">
              <a:buFont typeface="Wingdings" panose="05000000000000000000" pitchFamily="2" charset="2"/>
              <a:buChar char="§"/>
            </a:pPr>
            <a:r>
              <a:rPr lang="fr-FR" sz="1000" b="1" dirty="0">
                <a:solidFill>
                  <a:schemeClr val="tx1"/>
                </a:solidFill>
              </a:rPr>
              <a:t>Confirmation de la solution par le collaborateur en charge du traitement </a:t>
            </a:r>
          </a:p>
          <a:p>
            <a:pPr marL="84138" indent="-84138">
              <a:buFont typeface="Wingdings" panose="05000000000000000000" pitchFamily="2" charset="2"/>
              <a:buChar char="§"/>
            </a:pPr>
            <a:endParaRPr lang="fr-FR" sz="1000" b="1" dirty="0">
              <a:solidFill>
                <a:schemeClr val="tx1"/>
              </a:solidFill>
            </a:endParaRPr>
          </a:p>
          <a:p>
            <a:endParaRPr lang="fr-FR" sz="1000" b="1" dirty="0">
              <a:solidFill>
                <a:schemeClr val="tx1"/>
              </a:solidFill>
            </a:endParaRPr>
          </a:p>
        </p:txBody>
      </p:sp>
      <p:sp>
        <p:nvSpPr>
          <p:cNvPr id="45" name="ZoneTexte 44">
            <a:extLst>
              <a:ext uri="{FF2B5EF4-FFF2-40B4-BE49-F238E27FC236}">
                <a16:creationId xmlns:a16="http://schemas.microsoft.com/office/drawing/2014/main" id="{8183B716-BC71-0DBE-94A7-1598163803D7}"/>
              </a:ext>
            </a:extLst>
          </p:cNvPr>
          <p:cNvSpPr txBox="1"/>
          <p:nvPr/>
        </p:nvSpPr>
        <p:spPr>
          <a:xfrm>
            <a:off x="6809415" y="4563223"/>
            <a:ext cx="4993041" cy="1754326"/>
          </a:xfrm>
          <a:prstGeom prst="rect">
            <a:avLst/>
          </a:prstGeom>
          <a:noFill/>
        </p:spPr>
        <p:txBody>
          <a:bodyPr wrap="square">
            <a:spAutoFit/>
          </a:bodyPr>
          <a:lstStyle/>
          <a:p>
            <a:pPr marL="285750" indent="-285750" algn="ctr">
              <a:buFont typeface="Wingdings" panose="05000000000000000000" pitchFamily="2" charset="2"/>
              <a:buChar char="ü"/>
            </a:pPr>
            <a:r>
              <a:rPr lang="fr-FR" sz="1800" b="1" dirty="0">
                <a:solidFill>
                  <a:schemeClr val="accent6"/>
                </a:solidFill>
              </a:rPr>
              <a:t>Analyse de la data par l'IA (ensemble des réclamations clients) sur une période donnée pour détecter les problèmes structurels sur les services virements reçus, remises chèques, et retrait GAB dans le cadre d’une démarche d’amélioration continue </a:t>
            </a:r>
            <a:r>
              <a:rPr lang="fr-FR" sz="1800" b="1">
                <a:solidFill>
                  <a:schemeClr val="accent6"/>
                </a:solidFill>
              </a:rPr>
              <a:t>des service</a:t>
            </a:r>
            <a:r>
              <a:rPr lang="fr-FR" b="1">
                <a:solidFill>
                  <a:schemeClr val="accent6"/>
                </a:solidFill>
              </a:rPr>
              <a:t>s</a:t>
            </a:r>
            <a:r>
              <a:rPr lang="fr-FR" sz="1800" b="1">
                <a:solidFill>
                  <a:schemeClr val="accent6"/>
                </a:solidFill>
              </a:rPr>
              <a:t>.</a:t>
            </a:r>
            <a:endParaRPr lang="en-GB" sz="1800" b="1" dirty="0">
              <a:solidFill>
                <a:schemeClr val="accent6"/>
              </a:solidFill>
            </a:endParaRPr>
          </a:p>
        </p:txBody>
      </p:sp>
      <p:sp>
        <p:nvSpPr>
          <p:cNvPr id="47" name="ZoneTexte 46">
            <a:extLst>
              <a:ext uri="{FF2B5EF4-FFF2-40B4-BE49-F238E27FC236}">
                <a16:creationId xmlns:a16="http://schemas.microsoft.com/office/drawing/2014/main" id="{EB69FF4D-1508-B8C4-0682-29A97B783659}"/>
              </a:ext>
            </a:extLst>
          </p:cNvPr>
          <p:cNvSpPr txBox="1"/>
          <p:nvPr/>
        </p:nvSpPr>
        <p:spPr>
          <a:xfrm>
            <a:off x="9393857" y="2235255"/>
            <a:ext cx="2450666" cy="707886"/>
          </a:xfrm>
          <a:prstGeom prst="rect">
            <a:avLst/>
          </a:prstGeom>
          <a:noFill/>
        </p:spPr>
        <p:txBody>
          <a:bodyPr wrap="square">
            <a:spAutoFit/>
          </a:bodyPr>
          <a:lstStyle/>
          <a:p>
            <a:pPr>
              <a:buFont typeface="Wingdings" panose="05000000000000000000" pitchFamily="2" charset="2"/>
              <a:buChar char="§"/>
            </a:pPr>
            <a:r>
              <a:rPr lang="fr-FR" sz="1000" b="1" dirty="0"/>
              <a:t>Notification directe au client via les canaux</a:t>
            </a:r>
          </a:p>
          <a:p>
            <a:pPr>
              <a:buFont typeface="Wingdings" panose="05000000000000000000" pitchFamily="2" charset="2"/>
              <a:buChar char="§"/>
            </a:pPr>
            <a:endParaRPr lang="fr-FR" sz="1000" b="1" dirty="0"/>
          </a:p>
          <a:p>
            <a:pPr>
              <a:buFont typeface="Wingdings" panose="05000000000000000000" pitchFamily="2" charset="2"/>
              <a:buChar char="§"/>
            </a:pPr>
            <a:endParaRPr lang="fr-FR" sz="1000" b="1" dirty="0"/>
          </a:p>
        </p:txBody>
      </p:sp>
      <p:grpSp>
        <p:nvGrpSpPr>
          <p:cNvPr id="49" name="Groupe 48">
            <a:extLst>
              <a:ext uri="{FF2B5EF4-FFF2-40B4-BE49-F238E27FC236}">
                <a16:creationId xmlns:a16="http://schemas.microsoft.com/office/drawing/2014/main" id="{FB37DC06-1E1E-3250-A57D-7074D6FEAEF0}"/>
              </a:ext>
            </a:extLst>
          </p:cNvPr>
          <p:cNvGrpSpPr/>
          <p:nvPr/>
        </p:nvGrpSpPr>
        <p:grpSpPr>
          <a:xfrm>
            <a:off x="9160931" y="645943"/>
            <a:ext cx="2835443" cy="599693"/>
            <a:chOff x="0" y="51520"/>
            <a:chExt cx="1331410" cy="532564"/>
          </a:xfrm>
        </p:grpSpPr>
        <p:sp>
          <p:nvSpPr>
            <p:cNvPr id="50" name="Flèche : chevron 49">
              <a:extLst>
                <a:ext uri="{FF2B5EF4-FFF2-40B4-BE49-F238E27FC236}">
                  <a16:creationId xmlns:a16="http://schemas.microsoft.com/office/drawing/2014/main" id="{C356FAF1-1873-68E0-DDBC-09F2542DC38F}"/>
                </a:ext>
              </a:extLst>
            </p:cNvPr>
            <p:cNvSpPr/>
            <p:nvPr/>
          </p:nvSpPr>
          <p:spPr>
            <a:xfrm>
              <a:off x="0" y="51520"/>
              <a:ext cx="1331410" cy="532564"/>
            </a:xfrm>
            <a:prstGeom prst="chevron">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p>
          </p:txBody>
        </p:sp>
        <p:sp>
          <p:nvSpPr>
            <p:cNvPr id="51" name="Flèche : chevron 4">
              <a:extLst>
                <a:ext uri="{FF2B5EF4-FFF2-40B4-BE49-F238E27FC236}">
                  <a16:creationId xmlns:a16="http://schemas.microsoft.com/office/drawing/2014/main" id="{7D74B57E-FFDD-D576-AE67-00B88DD08FA1}"/>
                </a:ext>
              </a:extLst>
            </p:cNvPr>
            <p:cNvSpPr txBox="1"/>
            <p:nvPr/>
          </p:nvSpPr>
          <p:spPr>
            <a:xfrm>
              <a:off x="201433" y="80805"/>
              <a:ext cx="898503" cy="46275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lvl1pPr>
            </a:lstStyle>
            <a:p>
              <a:r>
                <a:rPr lang="fr-FR" sz="1400" dirty="0"/>
                <a:t>Répondre au client </a:t>
              </a:r>
            </a:p>
          </p:txBody>
        </p:sp>
      </p:grpSp>
      <p:sp>
        <p:nvSpPr>
          <p:cNvPr id="52" name="Rectangle : coins arrondis 51">
            <a:extLst>
              <a:ext uri="{FF2B5EF4-FFF2-40B4-BE49-F238E27FC236}">
                <a16:creationId xmlns:a16="http://schemas.microsoft.com/office/drawing/2014/main" id="{C006C6B0-A6ED-8776-A0F8-3988D9F1DA01}"/>
              </a:ext>
            </a:extLst>
          </p:cNvPr>
          <p:cNvSpPr/>
          <p:nvPr/>
        </p:nvSpPr>
        <p:spPr>
          <a:xfrm>
            <a:off x="9284284" y="1330188"/>
            <a:ext cx="2669812" cy="2379589"/>
          </a:xfrm>
          <a:prstGeom prst="roundRect">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Image 52">
            <a:extLst>
              <a:ext uri="{FF2B5EF4-FFF2-40B4-BE49-F238E27FC236}">
                <a16:creationId xmlns:a16="http://schemas.microsoft.com/office/drawing/2014/main" id="{73E0E08B-91C7-C80C-9211-3B5F79D77ABD}"/>
              </a:ext>
            </a:extLst>
          </p:cNvPr>
          <p:cNvPicPr>
            <a:picLocks noChangeAspect="1"/>
          </p:cNvPicPr>
          <p:nvPr/>
        </p:nvPicPr>
        <p:blipFill rotWithShape="1">
          <a:blip r:embed="rId3"/>
          <a:srcRect l="24094" t="52800" r="72048" b="39674"/>
          <a:stretch/>
        </p:blipFill>
        <p:spPr>
          <a:xfrm>
            <a:off x="8508930" y="3403724"/>
            <a:ext cx="637264" cy="699247"/>
          </a:xfrm>
          <a:prstGeom prst="rect">
            <a:avLst/>
          </a:prstGeom>
        </p:spPr>
      </p:pic>
      <p:pic>
        <p:nvPicPr>
          <p:cNvPr id="54" name="Picture 2" descr="Icône D'opérateur De Téléphone De Soutien Femme Avec Le Téléphone  Intelligent Illustration de Vecteur - Illustration du femelle, vente:  95907380">
            <a:extLst>
              <a:ext uri="{FF2B5EF4-FFF2-40B4-BE49-F238E27FC236}">
                <a16:creationId xmlns:a16="http://schemas.microsoft.com/office/drawing/2014/main" id="{FF48E3B8-0DF6-5EB1-3981-E96AE5455E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785"/>
          <a:stretch/>
        </p:blipFill>
        <p:spPr bwMode="auto">
          <a:xfrm>
            <a:off x="10358076" y="3332006"/>
            <a:ext cx="777779" cy="842682"/>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a:extLst>
              <a:ext uri="{FF2B5EF4-FFF2-40B4-BE49-F238E27FC236}">
                <a16:creationId xmlns:a16="http://schemas.microsoft.com/office/drawing/2014/main" id="{8E87E719-D176-68DE-57CA-C9D10F5CBE6D}"/>
              </a:ext>
            </a:extLst>
          </p:cNvPr>
          <p:cNvPicPr>
            <a:picLocks noChangeAspect="1"/>
          </p:cNvPicPr>
          <p:nvPr/>
        </p:nvPicPr>
        <p:blipFill rotWithShape="1">
          <a:blip r:embed="rId3"/>
          <a:srcRect l="24094" t="52800" r="72048" b="39674"/>
          <a:stretch/>
        </p:blipFill>
        <p:spPr>
          <a:xfrm>
            <a:off x="9659764" y="3331733"/>
            <a:ext cx="637264" cy="699247"/>
          </a:xfrm>
          <a:prstGeom prst="rect">
            <a:avLst/>
          </a:prstGeom>
        </p:spPr>
      </p:pic>
      <p:sp>
        <p:nvSpPr>
          <p:cNvPr id="56" name="ZoneTexte 55">
            <a:extLst>
              <a:ext uri="{FF2B5EF4-FFF2-40B4-BE49-F238E27FC236}">
                <a16:creationId xmlns:a16="http://schemas.microsoft.com/office/drawing/2014/main" id="{1CF54FE9-C34D-2713-E1D9-C26D03FA5221}"/>
              </a:ext>
            </a:extLst>
          </p:cNvPr>
          <p:cNvSpPr txBox="1"/>
          <p:nvPr/>
        </p:nvSpPr>
        <p:spPr>
          <a:xfrm>
            <a:off x="3615484" y="6265303"/>
            <a:ext cx="3193931" cy="646331"/>
          </a:xfrm>
          <a:prstGeom prst="rect">
            <a:avLst/>
          </a:prstGeom>
          <a:noFill/>
        </p:spPr>
        <p:txBody>
          <a:bodyPr wrap="square">
            <a:spAutoFit/>
          </a:bodyPr>
          <a:lstStyle/>
          <a:p>
            <a:pPr marL="285750" indent="-285750" algn="ctr">
              <a:buFont typeface="Wingdings" panose="05000000000000000000" pitchFamily="2" charset="2"/>
              <a:buChar char="ü"/>
            </a:pPr>
            <a:r>
              <a:rPr lang="fr-FR" sz="1800" b="1" dirty="0">
                <a:solidFill>
                  <a:schemeClr val="accent6"/>
                </a:solidFill>
              </a:rPr>
              <a:t>Optimisation du délai de routage </a:t>
            </a:r>
            <a:endParaRPr lang="en-GB" sz="1800" b="1" dirty="0">
              <a:solidFill>
                <a:schemeClr val="accent6"/>
              </a:solidFill>
            </a:endParaRPr>
          </a:p>
        </p:txBody>
      </p:sp>
    </p:spTree>
    <p:extLst>
      <p:ext uri="{BB962C8B-B14F-4D97-AF65-F5344CB8AC3E}">
        <p14:creationId xmlns:p14="http://schemas.microsoft.com/office/powerpoint/2010/main" val="3786498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isl xmlns:xsd="http://www.w3.org/2001/XMLSchema" xmlns:xsi="http://www.w3.org/2001/XMLSchema-instance" xmlns="http://www.boldonjames.com/2008/01/sie/internal/label" sislVersion="0" policy="cd56ee39-2ddd-42dc-ad6e-3cc27c925a9b" origin="userSelected">
  <element uid="id_classification_euconfidential" value=""/>
  <element uid="522208b5-65dd-4237-a3f1-52343d29b2a6" value="Can Leave the Group Can Leave the Group Can Leave the Group Can Leave the Group Can Leave the Group Can Leave the Group Can Leave the Group"/>
</sisl>
</file>

<file path=customXml/item2.xml><?xml version="1.0" encoding="utf-8"?>
<WrappedLabelHistory xmlns:xsd="http://www.w3.org/2001/XMLSchema" xmlns:xsi="http://www.w3.org/2001/XMLSchema-instance" xmlns="http://www.boldonjames.com/2016/02/Classifier/internal/wrappedLabelHistory">
  <Value>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C9zaXNsPjxVc2VyTmFtZT5TR01BUk9DXFRBRExBT1VJSTwvVXNlck5hbWU+PERhdGVUaW1lPjI4LzAyLzIwMjQgMTY6NTk6MTY8L0RhdGVUaW1lPjxMYWJlbFN0cmluZz5DMSAtIFJlc3RyZWlud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iB4bWxucz0iaHR0cDovL3d3dy5ib2xkb25qYW1lcy5jb20vMjAwOC8wMS9zaWUvaW50ZXJuYWwvbGFiZWwiIC8+PC9zaXNsPjxVc2VyTmFtZT5TR01BUk9DXFRBRExBT1VJSTwvVXNlck5hbWU+PERhdGVUaW1lPjA1LzAzLzIwMjQgMTQ6MTg6NTQ8L0RhdGVUaW1lPjxMYWJlbFN0cmluZz5DMSAtIFJlc3RyZWludCAgf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IgeG1sbnM9Imh0dHA6Ly93d3cuYm9sZG9uamFtZXMuY29tLzIwMDgvMDEvc2llL2ludGVybmFsL2xhYmVsIiAvPjwvc2lzbD48VXNlck5hbWU+U0dNQVJPQ1xUQURMQU9VSUk8L1VzZXJOYW1lPjxEYXRlVGltZT4wNi8wMy8yMDI0IDE2OjE5OjUzPC9EYXRlVGltZT48TGFiZWxTdHJpbmc+QzEgLSBSZXN0cmVpbnQgIHwgQ2FuIExlYXZlIHRoZSBHcm91c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BDYW4gTGVhdmUgdGhlIEdyb3VwIiB4bWxucz0iaHR0cDovL3d3dy5ib2xkb25qYW1lcy5jb20vMjAwOC8wMS9zaWUvaW50ZXJuYWwvbGFiZWwiIC8+PC9zaXNsPjxVc2VyTmFtZT5TR01BUk9DXFRBRExBT1VJSTwvVXNlck5hbWU+PERhdGVUaW1lPjIyLzAzLzIwMjQgMTA6NDU6MzA8L0RhdGVUaW1lPjxMYWJlbFN0cmluZz5DMSAtIFJlc3RyZWludCAgfCBDYW4gTGVhdmUgdGhlIEdyb3VwIENhbiBMZWF2ZSB0aGUgR3JvdXAgQ2FuIExlYXZlIHRoZSBHcm91c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ENhbiBMZWF2ZSB0aGUgR3JvdXAgQ2FuIExlYXZlIHRoZSBHcm91cCBDYW4gTGVhdmUgdGhlIEdyb3VwIiB4bWxucz0iaHR0cDovL3d3dy5ib2xkb25qYW1lcy5jb20vMjAwOC8wMS9zaWUvaW50ZXJuYWwvbGFiZWwiIC8+PC9zaXNsPjxVc2VyTmFtZT5TR01BUk9DXFRBRExBT1VJSTwvVXNlck5hbWU+PERhdGVUaW1lPjAzLzA0LzIwMjQgMTQ6NDQ6NTg8L0RhdGVUaW1lPjxMYWJlbFN0cmluZz5DMSAtIFJlc3RyZWludCAgfCBDYW4gTGVhdmUgdGhlIEdyb3VwIENhbiBMZWF2ZSB0aGUgR3JvdXAgQ2FuIExlYXZlIHRoZSBHcm91cCBDYW4gTGVhdmUgdGhlIEdyb3VwIDwvTGFiZWxTdHJpbmc+PC9pdGVtPjxpdGVtPjxzaXNsIHNpc2xWZXJzaW9uPSIwIiBwb2xpY3k9ImNkNTZlZTM5LTJkZGQtNDJkYy1hZDZlLTNjYzI3YzkyNWE5YiIgb3JpZ2luPSJ1c2VyU2VsZWN0ZWQiPjxlbGVtZW50IHVpZD0iaWRfY2xhc3NpZmljYXRpb25fZXVjb25maWRlbnRpYWwiIHZhbHVlPSIiIHhtbG5zPSJodHRwOi8vd3d3LmJvbGRvbmphbWVzLmNvbS8yMDA4LzAxL3NpZS9pbnRlcm5hbC9sYWJlbCIgLz48ZWxlbWVudCB1aWQ9IjUyMjIwOGI1LTY1ZGQtNDIzNy1hM2YxLTUyMzQzZDI5YjJhNiIgdmFsdWU9IkNhbiBMZWF2ZSB0aGUgR3JvdXAgQ2FuIExlYXZlIHRoZSBHcm91cCBDYW4gTGVhdmUgdGhlIEdyb3VwIENhbiBMZWF2ZSB0aGUgR3JvdXAgQ2FuIExlYXZlIHRoZSBHcm91cCBDYW4gTGVhdmUgdGhlIEdyb3VwIiB4bWxucz0iaHR0cDovL3d3dy5ib2xkb25qYW1lcy5jb20vMjAwOC8wMS9zaWUvaW50ZXJuYWwvbGFiZWwiIC8+PC9zaXNsPjxVc2VyTmFtZT5TR01BUk9DXFRBRExBT1VJSTwvVXNlck5hbWU+PERhdGVUaW1lPjMxLzA1LzIwMjQgMDg6MzI6MDE8L0RhdGVUaW1lPjxMYWJlbFN0cmluZz5DMSAtIFJlc3RyZWludCAgfCBDYW4gTGVhdmUgdGhlIEdyb3VwIENhbiBMZWF2ZSB0aGUgR3JvdXAgQ2FuIExlYXZlIHRoZSBHcm91cCBDYW4gTGVhdmUgdGhlIEdyb3VwIENhbiBMZWF2ZSB0aGUgR3JvdXAgQ2FuIExlYXZlIHRoZSBHcm91cCA8L0xhYmVsU3RyaW5nPjwvaXRlbT48aXRlbT48c2lzbCBzaXNsVmVyc2lvbj0iMCIgcG9saWN5PSJjZDU2ZWUzOS0yZGRkLTQyZGMtYWQ2ZS0zY2MyN2M5MjVhOWIiIG9yaWdpbj0idXNlclNlbGVjdGVkIj48ZWxlbWVudCB1aWQ9ImlkX2NsYXNzaWZpY2F0aW9uX2V1Y29uZmlkZW50aWFsIiB2YWx1ZT0iIiB4bWxucz0iaHR0cDovL3d3dy5ib2xkb25qYW1lcy5jb20vMjAwOC8wMS9zaWUvaW50ZXJuYWwvbGFiZWwiIC8+PGVsZW1lbnQgdWlkPSI1MjIyMDhiNS02NWRkLTQyMzctYTNmMS01MjM0M2QyOWIyYTYiIHZhbHVlPSJDYW4gTGVhdmUgdGhlIEdyb3VwIENhbiBMZWF2ZSB0aGUgR3JvdXAgQ2FuIExlYXZlIHRoZSBHcm91cCBDYW4gTGVhdmUgdGhlIEdyb3VwIENhbiBMZWF2ZSB0aGUgR3JvdXAgQ2FuIExlYXZlIHRoZSBHcm91cCBDYW4gTGVhdmUgdGhlIEdyb3VwIiB4bWxucz0iaHR0cDovL3d3dy5ib2xkb25qYW1lcy5jb20vMjAwOC8wMS9zaWUvaW50ZXJuYWwvbGFiZWwiIC8+PC9zaXNsPjxVc2VyTmFtZT5TR01BUk9DXFRBRExBT1VJSTwvVXNlck5hbWU+PERhdGVUaW1lPjMxLzA1LzIwMjQgMDg6NTA6MTA8L0RhdGVUaW1lPjxMYWJlbFN0cmluZz5DMSAtIFJlc3RyZWludCAgfCBDYW4gTGVhdmUgdGhlIEdyb3VwIENhbiBMZWF2ZSB0aGUgR3JvdXAgQ2FuIExlYXZlIHRoZSBHcm91cCBDYW4gTGVhdmUgdGhlIEdyb3VwIENhbiBMZWF2ZSB0aGUgR3JvdXAgQ2FuIExlYXZlIHRoZSBHcm91cCBDYW4gTGVhdmUgdGhlIEdyb3VwIDwvTGFiZWxTdHJpbmc+PC9pdGVtPjwvbGFiZWxIaXN0b3J5Pg==</Value>
</WrappedLabelHistory>
</file>

<file path=customXml/itemProps1.xml><?xml version="1.0" encoding="utf-8"?>
<ds:datastoreItem xmlns:ds="http://schemas.openxmlformats.org/officeDocument/2006/customXml" ds:itemID="{47FD8C31-1843-4C91-A3F8-3CC0781165BC}">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A20132AC-E444-450C-AAE9-6ACE43F18C1A}">
  <ds:schemaRefs>
    <ds:schemaRef ds:uri="http://www.w3.org/2001/XMLSchema"/>
    <ds:schemaRef ds:uri="http://www.boldonjames.com/2016/02/Classifier/internal/wrappedLabelHistory"/>
  </ds:schemaRefs>
</ds:datastoreItem>
</file>

<file path=docProps/app.xml><?xml version="1.0" encoding="utf-8"?>
<Properties xmlns="http://schemas.openxmlformats.org/officeDocument/2006/extended-properties" xmlns:vt="http://schemas.openxmlformats.org/officeDocument/2006/docPropsVTypes">
  <TotalTime>2317</TotalTime>
  <Words>2745</Words>
  <Application>Microsoft Office PowerPoint</Application>
  <PresentationFormat>Grand écran</PresentationFormat>
  <Paragraphs>395</Paragraphs>
  <Slides>9</Slides>
  <Notes>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9</vt:i4>
      </vt:variant>
    </vt:vector>
  </HeadingPairs>
  <TitlesOfParts>
    <vt:vector size="15" baseType="lpstr">
      <vt:lpstr>Arial</vt:lpstr>
      <vt:lpstr>Calibri</vt:lpstr>
      <vt:lpstr>Calibri Light</vt:lpstr>
      <vt:lpstr>Quicksand Light</vt:lpstr>
      <vt:lpstr>Wingdings</vt:lpstr>
      <vt:lpstr>Thème Office</vt:lpstr>
      <vt:lpstr>Présentation PowerPoint</vt:lpstr>
      <vt:lpstr>Présentation PowerPoint</vt:lpstr>
      <vt:lpstr>Présentation PowerPoint</vt:lpstr>
      <vt:lpstr>Présentation PowerPoint</vt:lpstr>
      <vt:lpstr>Scenario ROSE / NOIR</vt:lpstr>
      <vt:lpstr>Présentation PowerPoint</vt:lpstr>
      <vt:lpstr>Présentation PowerPoint</vt:lpstr>
      <vt:lpstr>Présentation PowerPoint</vt:lpstr>
      <vt:lpstr>Présentation PowerPoint</vt:lpstr>
    </vt:vector>
  </TitlesOfParts>
  <Company>Societe Generale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TADLAOUI Imane          SGMA</dc:creator>
  <cp:keywords>C1 - Restreint | Can Leave the Group Can Leave the Group Can Leave the Group Can Leave the Group Can Leave the Group Can Leave the Group Can Leave the Group</cp:keywords>
  <cp:lastModifiedBy>CHOKKI Komla Martin          SGSN</cp:lastModifiedBy>
  <cp:revision>79</cp:revision>
  <dcterms:created xsi:type="dcterms:W3CDTF">2024-02-28T16:19:10Z</dcterms:created>
  <dcterms:modified xsi:type="dcterms:W3CDTF">2024-05-31T21:40:50Z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5f1f7f8a-c4bc-4aae-a0d0-772014b01104</vt:lpwstr>
  </property>
  <property fmtid="{D5CDD505-2E9C-101B-9397-08002B2CF9AE}" pid="3" name="bjClsUserRVM">
    <vt:lpwstr>[]</vt:lpwstr>
  </property>
  <property fmtid="{D5CDD505-2E9C-101B-9397-08002B2CF9AE}" pid="4" name="bjSaver">
    <vt:lpwstr>1mNY89Fg1kZxFaCsQOFWiAitLQMDklcO</vt:lpwstr>
  </property>
  <property fmtid="{D5CDD505-2E9C-101B-9397-08002B2CF9AE}" pid="5" name="MSIP_Label_3ef4d663-56d6-41e4-848e-9ae4b16948c5_Enabled">
    <vt:lpwstr>true</vt:lpwstr>
  </property>
  <property fmtid="{D5CDD505-2E9C-101B-9397-08002B2CF9AE}" pid="6" name="MSIP_Label_3ef4d663-56d6-41e4-848e-9ae4b16948c5_SetDate">
    <vt:lpwstr>2024-03-13T15:54:03Z</vt:lpwstr>
  </property>
  <property fmtid="{D5CDD505-2E9C-101B-9397-08002B2CF9AE}" pid="7" name="MSIP_Label_3ef4d663-56d6-41e4-848e-9ae4b16948c5_Method">
    <vt:lpwstr>Standard</vt:lpwstr>
  </property>
  <property fmtid="{D5CDD505-2E9C-101B-9397-08002B2CF9AE}" pid="8" name="MSIP_Label_3ef4d663-56d6-41e4-848e-9ae4b16948c5_Name">
    <vt:lpwstr>3ef4d663-56d6-41e4-848e-9ae4b16948c5</vt:lpwstr>
  </property>
  <property fmtid="{D5CDD505-2E9C-101B-9397-08002B2CF9AE}" pid="9" name="MSIP_Label_3ef4d663-56d6-41e4-848e-9ae4b16948c5_SiteId">
    <vt:lpwstr>a491f8c5-c721-4e53-b604-6f27e7e4565d</vt:lpwstr>
  </property>
  <property fmtid="{D5CDD505-2E9C-101B-9397-08002B2CF9AE}" pid="10" name="MSIP_Label_3ef4d663-56d6-41e4-848e-9ae4b16948c5_ActionId">
    <vt:lpwstr>81ae16f7-a575-4d6f-b8b2-b8c68e10ad70</vt:lpwstr>
  </property>
  <property fmtid="{D5CDD505-2E9C-101B-9397-08002B2CF9AE}" pid="11" name="MSIP_Label_3ef4d663-56d6-41e4-848e-9ae4b16948c5_ContentBits">
    <vt:lpwstr>0</vt:lpwstr>
  </property>
  <property fmtid="{D5CDD505-2E9C-101B-9397-08002B2CF9AE}" pid="12" name="bjDocumentLabelXML">
    <vt:lpwstr>&lt;?xml version="1.0" encoding="us-ascii"?&gt;&lt;sisl xmlns:xsd="http://www.w3.org/2001/XMLSchema" xmlns:xsi="http://www.w3.org/2001/XMLSchema-instance" sislVersion="0" policy="cd56ee39-2ddd-42dc-ad6e-3cc27c925a9b" origin="userSelected" xmlns="http://www.boldonj</vt:lpwstr>
  </property>
  <property fmtid="{D5CDD505-2E9C-101B-9397-08002B2CF9AE}" pid="13" name="bjDocumentLabelXML-0">
    <vt:lpwstr>ames.com/2008/01/sie/internal/label"&gt;&lt;element uid="id_classification_euconfidential" value="" /&gt;&lt;element uid="522208b5-65dd-4237-a3f1-52343d29b2a6" value="Can Leave the Group Can Leave the Group Can Leave the Group Can Leave the Group Can Leave the Group </vt:lpwstr>
  </property>
  <property fmtid="{D5CDD505-2E9C-101B-9397-08002B2CF9AE}" pid="14" name="bjDocumentLabelXML-1">
    <vt:lpwstr>Can Leave the Group Can Leave the Group" /&gt;&lt;/sisl&gt;</vt:lpwstr>
  </property>
  <property fmtid="{D5CDD505-2E9C-101B-9397-08002B2CF9AE}" pid="15" name="bjDocumentSecurityLabel">
    <vt:lpwstr>C1 - Restreint | Can Leave the Group Can Leave the Group Can Leave the Group Can Leave the Group Can Leave the Group Can Leave the Group Can Leave the Group</vt:lpwstr>
  </property>
  <property fmtid="{D5CDD505-2E9C-101B-9397-08002B2CF9AE}" pid="16" name="Sensitivity">
    <vt:lpwstr>C1 - Restreint Can Leave the Group Can Leave the Group Can Leave the Group Can Leave the Group Can Leave the Group Can Leave the Group Can Leave the Group Can Leave the Group</vt:lpwstr>
  </property>
  <property fmtid="{D5CDD505-2E9C-101B-9397-08002B2CF9AE}" pid="17" name="bjLabelHistoryID">
    <vt:lpwstr>{A20132AC-E444-450C-AAE9-6ACE43F18C1A}</vt:lpwstr>
  </property>
</Properties>
</file>